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14" r:id="rId2"/>
    <p:sldId id="315" r:id="rId3"/>
    <p:sldId id="313" r:id="rId4"/>
    <p:sldId id="316" r:id="rId5"/>
    <p:sldId id="309" r:id="rId6"/>
    <p:sldId id="256" r:id="rId7"/>
    <p:sldId id="359" r:id="rId8"/>
    <p:sldId id="347" r:id="rId9"/>
    <p:sldId id="349" r:id="rId10"/>
    <p:sldId id="351" r:id="rId11"/>
    <p:sldId id="352" r:id="rId12"/>
    <p:sldId id="353" r:id="rId13"/>
    <p:sldId id="354" r:id="rId14"/>
    <p:sldId id="356" r:id="rId15"/>
    <p:sldId id="355" r:id="rId16"/>
    <p:sldId id="331" r:id="rId17"/>
    <p:sldId id="332" r:id="rId18"/>
    <p:sldId id="333" r:id="rId19"/>
    <p:sldId id="358" r:id="rId20"/>
    <p:sldId id="342" r:id="rId21"/>
    <p:sldId id="310" r:id="rId22"/>
    <p:sldId id="311" r:id="rId23"/>
    <p:sldId id="312" r:id="rId24"/>
    <p:sldId id="357" r:id="rId25"/>
    <p:sldId id="350" r:id="rId26"/>
    <p:sldId id="34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E11"/>
    <a:srgbClr val="006E9E"/>
    <a:srgbClr val="004D70"/>
    <a:srgbClr val="007CB4"/>
    <a:srgbClr val="006600"/>
    <a:srgbClr val="339933"/>
    <a:srgbClr val="66FFFF"/>
    <a:srgbClr val="008FDE"/>
    <a:srgbClr val="7DC4FF"/>
    <a:srgbClr val="008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61" autoAdjust="0"/>
  </p:normalViewPr>
  <p:slideViewPr>
    <p:cSldViewPr>
      <p:cViewPr>
        <p:scale>
          <a:sx n="63" d="100"/>
          <a:sy n="63" d="100"/>
        </p:scale>
        <p:origin x="-3024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8133-FC3B-48CB-85D7-39260E9A7D5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434FF-031B-4CDE-8C94-69A46622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86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1 problem on unit</a:t>
            </a:r>
            <a:r>
              <a:rPr lang="en-US" baseline="0" dirty="0" smtClean="0"/>
              <a:t> test from section 1.1</a:t>
            </a:r>
          </a:p>
          <a:p>
            <a:r>
              <a:rPr lang="en-US" baseline="0" dirty="0" smtClean="0"/>
              <a:t>Honors Addition:  Union and Intersection problems involving geometric figures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434FF-031B-4CDE-8C94-69A4662284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97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HONORS</a:t>
            </a:r>
          </a:p>
          <a:p>
            <a:r>
              <a:rPr lang="en-US" dirty="0" smtClean="0"/>
              <a:t>Intersection – two colors, describe where they overlap</a:t>
            </a:r>
          </a:p>
          <a:p>
            <a:r>
              <a:rPr lang="en-US" dirty="0" smtClean="0"/>
              <a:t>Union – 1 color describe everything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HONORS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434FF-031B-4CDE-8C94-69A4662284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09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HONORS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434FF-031B-4CDE-8C94-69A4662284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33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EC.</a:t>
            </a:r>
            <a:r>
              <a:rPr lang="en-US" baseline="0" dirty="0" smtClean="0"/>
              <a:t> E,N,T (</a:t>
            </a:r>
            <a:r>
              <a:rPr lang="en-US" b="1" baseline="0" dirty="0" smtClean="0"/>
              <a:t>E</a:t>
            </a:r>
            <a:r>
              <a:rPr lang="en-US" baseline="0" dirty="0" smtClean="0"/>
              <a:t>ight, </a:t>
            </a:r>
            <a:r>
              <a:rPr lang="en-US" b="1" baseline="0" dirty="0" smtClean="0"/>
              <a:t>N</a:t>
            </a:r>
            <a:r>
              <a:rPr lang="en-US" baseline="0" dirty="0" smtClean="0"/>
              <a:t>ine, </a:t>
            </a:r>
            <a:r>
              <a:rPr lang="en-US" b="1" baseline="0" dirty="0" smtClean="0"/>
              <a:t>T</a:t>
            </a:r>
            <a:r>
              <a:rPr lang="en-US" baseline="0" dirty="0" smtClean="0"/>
              <a:t>en)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434FF-031B-4CDE-8C94-69A4662284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25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7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81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6953250"/>
            <a:ext cx="3657600" cy="182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71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5ADE6-2F69-4DCF-862F-F08C72AE5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87855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29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48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6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4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01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1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9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54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15DD4-9480-465D-96CF-0E955757BD6C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838200"/>
          </a:xfrm>
          <a:prstGeom prst="rect">
            <a:avLst/>
          </a:prstGeom>
          <a:gradFill flip="none" rotWithShape="1">
            <a:gsLst>
              <a:gs pos="100000">
                <a:srgbClr val="006E9E"/>
              </a:gs>
              <a:gs pos="2000">
                <a:srgbClr val="7DC4FF"/>
              </a:gs>
              <a:gs pos="30000">
                <a:srgbClr val="003750"/>
              </a:gs>
              <a:gs pos="87000">
                <a:srgbClr val="006E9E"/>
              </a:gs>
              <a:gs pos="100000">
                <a:srgbClr val="7DC4FF"/>
              </a:gs>
            </a:gsLst>
            <a:lin ang="5400000" scaled="1"/>
            <a:tileRect/>
          </a:gra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685800" cy="838200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837486"/>
            <a:ext cx="9144000" cy="152400"/>
          </a:xfrm>
          <a:prstGeom prst="rect">
            <a:avLst/>
          </a:prstGeom>
          <a:solidFill>
            <a:srgbClr val="FF3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 rot="16200000">
            <a:off x="78612" y="214771"/>
            <a:ext cx="96468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008FDE"/>
                </a:solidFill>
              </a:rPr>
              <a:t>LESSON</a:t>
            </a:r>
            <a:endParaRPr lang="en-US" sz="1900" dirty="0">
              <a:solidFill>
                <a:srgbClr val="008FD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14490" y="-180439"/>
            <a:ext cx="1595310" cy="1323439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8000" b="1" spc="150" dirty="0" smtClean="0">
                <a:ln w="11430"/>
                <a:solidFill>
                  <a:srgbClr val="8BCB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cs typeface="Arial" pitchFamily="34" charset="0"/>
              </a:rPr>
              <a:t>1-1</a:t>
            </a:r>
            <a:endParaRPr lang="en-US" sz="6600" b="1" spc="150" dirty="0">
              <a:ln w="11430"/>
              <a:solidFill>
                <a:srgbClr val="8BCB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156525" y="68759"/>
            <a:ext cx="6454075" cy="769441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400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Points, Lines, And Planes</a:t>
            </a:r>
            <a:endParaRPr lang="en-US" sz="4400" b="1" cap="none" spc="150" dirty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927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5.jpe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google.com/url?sa=i&amp;rct=j&amp;q=&amp;esrc=s&amp;source=images&amp;cd=&amp;cad=rja&amp;uact=8&amp;ved=0CAcQjRxqFQoTCKy8iaD4w8cCFUIRkgodhkEN4g&amp;url=http://www.wikihow.com/Draw-a-Simple-Cartoon-Dog&amp;ei=5zfcVeysB8KiyASGg7WQDg&amp;psig=AFQjCNFtjiYKYWu2xkFyItub07KgOii_6g&amp;ust=144058196796760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TPQuestion"/>
          <p:cNvSpPr>
            <a:spLocks noGrp="1" noChangeArrowheads="1"/>
          </p:cNvSpPr>
          <p:nvPr>
            <p:ph type="title"/>
          </p:nvPr>
        </p:nvSpPr>
        <p:spPr>
          <a:xfrm>
            <a:off x="5486400" y="7132637"/>
            <a:ext cx="3657600" cy="182563"/>
          </a:xfrm>
        </p:spPr>
        <p:txBody>
          <a:bodyPr/>
          <a:lstStyle/>
          <a:p>
            <a:r>
              <a:rPr lang="en-US"/>
              <a:t>Example 4b</a:t>
            </a:r>
          </a:p>
        </p:txBody>
      </p:sp>
      <p:sp>
        <p:nvSpPr>
          <p:cNvPr id="158725" name="TPAnswers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57250" y="2427287"/>
            <a:ext cx="2790825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lang="pt-BR" sz="2400" b="1" i="1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, </a:t>
            </a:r>
            <a:r>
              <a:rPr lang="pt-BR" sz="2400" b="1" i="1">
                <a:solidFill>
                  <a:srgbClr val="000000"/>
                </a:solidFill>
                <a:sym typeface="Symbol" pitchFamily="18" charset="2"/>
              </a:rPr>
              <a:t>O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, and </a:t>
            </a:r>
            <a:r>
              <a:rPr lang="pt-BR" sz="2400" b="1" i="1">
                <a:solidFill>
                  <a:srgbClr val="000000"/>
                </a:solidFill>
                <a:sym typeface="Symbol" pitchFamily="18" charset="2"/>
              </a:rPr>
              <a:t>X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lang="pt-BR" sz="2400" b="1" i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, </a:t>
            </a:r>
            <a:r>
              <a:rPr lang="pt-BR" sz="2400" b="1" i="1">
                <a:solidFill>
                  <a:srgbClr val="000000"/>
                </a:solidFill>
                <a:sym typeface="Symbol" pitchFamily="18" charset="2"/>
              </a:rPr>
              <a:t>O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, and </a:t>
            </a:r>
            <a:r>
              <a:rPr lang="pt-BR" sz="2400" b="1" i="1">
                <a:solidFill>
                  <a:srgbClr val="000000"/>
                </a:solidFill>
                <a:sym typeface="Symbol" pitchFamily="18" charset="2"/>
              </a:rPr>
              <a:t>N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lang="pt-BR" sz="2400" b="1" i="1">
                <a:solidFill>
                  <a:srgbClr val="000000"/>
                </a:solidFill>
                <a:sym typeface="Symbol" pitchFamily="18" charset="2"/>
              </a:rPr>
              <a:t>R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, </a:t>
            </a:r>
            <a:r>
              <a:rPr lang="pt-BR" sz="2400" b="1" i="1">
                <a:solidFill>
                  <a:srgbClr val="000000"/>
                </a:solidFill>
                <a:sym typeface="Symbol" pitchFamily="18" charset="2"/>
              </a:rPr>
              <a:t>O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, and </a:t>
            </a:r>
            <a:r>
              <a:rPr lang="pt-BR" sz="2400" b="1" i="1">
                <a:solidFill>
                  <a:srgbClr val="000000"/>
                </a:solidFill>
                <a:sym typeface="Symbol" pitchFamily="18" charset="2"/>
              </a:rPr>
              <a:t>B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lang="pt-BR" sz="2400" b="1" i="1">
                <a:solidFill>
                  <a:srgbClr val="000000"/>
                </a:solidFill>
                <a:sym typeface="Symbol" pitchFamily="18" charset="2"/>
              </a:rPr>
              <a:t>A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, </a:t>
            </a:r>
            <a:r>
              <a:rPr lang="pt-BR" sz="2400" b="1" i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, and </a:t>
            </a:r>
            <a:r>
              <a:rPr lang="pt-BR" sz="2400" b="1" i="1">
                <a:solidFill>
                  <a:srgbClr val="000000"/>
                </a:solidFill>
                <a:sym typeface="Symbol" pitchFamily="18" charset="2"/>
              </a:rPr>
              <a:t>Z</a:t>
            </a:r>
          </a:p>
        </p:txBody>
      </p:sp>
      <p:sp>
        <p:nvSpPr>
          <p:cNvPr id="158727" name="Oval 7"/>
          <p:cNvSpPr>
            <a:spLocks noChangeArrowheads="1"/>
          </p:cNvSpPr>
          <p:nvPr/>
        </p:nvSpPr>
        <p:spPr bwMode="auto">
          <a:xfrm>
            <a:off x="857250" y="5208587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8730" name="TPQuestion"/>
          <p:cNvSpPr>
            <a:spLocks noChangeArrowheads="1"/>
          </p:cNvSpPr>
          <p:nvPr/>
        </p:nvSpPr>
        <p:spPr bwMode="auto">
          <a:xfrm>
            <a:off x="542925" y="1550987"/>
            <a:ext cx="8305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400" b="1" dirty="0">
                <a:solidFill>
                  <a:srgbClr val="E01B22"/>
                </a:solidFill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E01B22"/>
                </a:solidFill>
                <a:cs typeface="Times New Roman" pitchFamily="18" charset="0"/>
              </a:rPr>
              <a:t>.</a:t>
            </a:r>
            <a:r>
              <a:rPr lang="en-US" sz="2400" b="1" dirty="0" smtClean="0">
                <a:solidFill>
                  <a:srgbClr val="00539D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539D"/>
                </a:solidFill>
                <a:cs typeface="Times New Roman" pitchFamily="18" charset="0"/>
              </a:rPr>
              <a:t>Name three points that are collinear.</a:t>
            </a:r>
          </a:p>
        </p:txBody>
      </p:sp>
      <p:pic>
        <p:nvPicPr>
          <p:cNvPr id="158731" name="Picture 11" descr="GEO01-01-04d-Y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2105025"/>
            <a:ext cx="2932113" cy="378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heck Progre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234" y="995069"/>
            <a:ext cx="2846387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07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5" grpId="0" autoUpdateAnimBg="0"/>
      <p:bldP spid="158727" grpId="0" animBg="1"/>
      <p:bldP spid="15873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01810" y="905470"/>
            <a:ext cx="3131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 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62200"/>
            <a:ext cx="4947285" cy="3397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03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01810" y="905470"/>
            <a:ext cx="3131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 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998994" y="2438400"/>
            <a:ext cx="5361926" cy="3200400"/>
            <a:chOff x="1998994" y="2438400"/>
            <a:chExt cx="5361926" cy="3200400"/>
          </a:xfrm>
        </p:grpSpPr>
        <p:pic>
          <p:nvPicPr>
            <p:cNvPr id="4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8994" y="2438400"/>
              <a:ext cx="5361926" cy="320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Flowchart: Connector 1"/>
            <p:cNvSpPr/>
            <p:nvPr/>
          </p:nvSpPr>
          <p:spPr>
            <a:xfrm>
              <a:off x="5715000" y="4038600"/>
              <a:ext cx="152400" cy="152400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03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01810" y="905470"/>
            <a:ext cx="3131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 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6" descr="GEO01-01-0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44040"/>
            <a:ext cx="5056569" cy="406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03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01810" y="905470"/>
            <a:ext cx="3131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 5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11" descr="GEO01-01-04d-Y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056" y="2057400"/>
            <a:ext cx="2932113" cy="378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3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57633" y="905470"/>
            <a:ext cx="3219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Challenge!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594" y="2133600"/>
            <a:ext cx="504580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47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put the white  board and erasers away.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1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201737"/>
            <a:ext cx="8153400" cy="3293209"/>
          </a:xfrm>
          <a:noFill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/>
          <a:p>
            <a:pPr marL="0" indent="0">
              <a:spcBef>
                <a:spcPct val="50000"/>
              </a:spcBef>
              <a:buClrTx/>
              <a:buFontTx/>
              <a:buNone/>
            </a:pPr>
            <a:r>
              <a:rPr lang="en-US" sz="3200" b="1" dirty="0" smtClean="0">
                <a:latin typeface="Century Gothic" pitchFamily="34" charset="0"/>
              </a:rPr>
              <a:t>Union (</a:t>
            </a:r>
            <a:r>
              <a:rPr lang="en-US" b="1" dirty="0" smtClean="0">
                <a:latin typeface="Symbol" pitchFamily="18" charset="2"/>
              </a:rPr>
              <a:t>È</a:t>
            </a:r>
            <a:r>
              <a:rPr lang="en-US" sz="3200" b="1" dirty="0" smtClean="0">
                <a:latin typeface="Century Gothic" pitchFamily="34" charset="0"/>
              </a:rPr>
              <a:t>): the union of 2 or more geometric figure is the set of points of the figures</a:t>
            </a:r>
          </a:p>
          <a:p>
            <a:pPr marL="0" indent="0">
              <a:spcBef>
                <a:spcPct val="50000"/>
              </a:spcBef>
              <a:buClrTx/>
              <a:buFontTx/>
              <a:buNone/>
            </a:pPr>
            <a:r>
              <a:rPr lang="en-US" sz="3200" b="1" dirty="0" smtClean="0">
                <a:latin typeface="Century Gothic" pitchFamily="34" charset="0"/>
              </a:rPr>
              <a:t>Intersection (</a:t>
            </a:r>
            <a:r>
              <a:rPr lang="en-US" sz="3200" b="1" dirty="0" smtClean="0">
                <a:latin typeface="Symbol" pitchFamily="18" charset="2"/>
              </a:rPr>
              <a:t>Ç</a:t>
            </a:r>
            <a:r>
              <a:rPr lang="en-US" sz="3200" b="1" dirty="0" smtClean="0">
                <a:latin typeface="Century Gothic" pitchFamily="34" charset="0"/>
              </a:rPr>
              <a:t>): the intersection of 2 or more geometric figures is the set of points they have in common.</a:t>
            </a:r>
          </a:p>
        </p:txBody>
      </p:sp>
      <p:grpSp>
        <p:nvGrpSpPr>
          <p:cNvPr id="51217" name="Group 17"/>
          <p:cNvGrpSpPr>
            <a:grpSpLocks/>
          </p:cNvGrpSpPr>
          <p:nvPr/>
        </p:nvGrpSpPr>
        <p:grpSpPr bwMode="auto">
          <a:xfrm>
            <a:off x="304800" y="4572000"/>
            <a:ext cx="3148013" cy="1828800"/>
            <a:chOff x="144" y="3168"/>
            <a:chExt cx="1983" cy="1152"/>
          </a:xfrm>
        </p:grpSpPr>
        <p:sp>
          <p:nvSpPr>
            <p:cNvPr id="25608" name="Freeform 10"/>
            <p:cNvSpPr>
              <a:spLocks/>
            </p:cNvSpPr>
            <p:nvPr/>
          </p:nvSpPr>
          <p:spPr bwMode="auto">
            <a:xfrm>
              <a:off x="384" y="3408"/>
              <a:ext cx="1536" cy="672"/>
            </a:xfrm>
            <a:custGeom>
              <a:avLst/>
              <a:gdLst>
                <a:gd name="T0" fmla="*/ 0 w 1536"/>
                <a:gd name="T1" fmla="*/ 480 h 672"/>
                <a:gd name="T2" fmla="*/ 1200 w 1536"/>
                <a:gd name="T3" fmla="*/ 672 h 672"/>
                <a:gd name="T4" fmla="*/ 1536 w 1536"/>
                <a:gd name="T5" fmla="*/ 0 h 672"/>
                <a:gd name="T6" fmla="*/ 0 w 1536"/>
                <a:gd name="T7" fmla="*/ 480 h 6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36" h="672">
                  <a:moveTo>
                    <a:pt x="0" y="480"/>
                  </a:moveTo>
                  <a:lnTo>
                    <a:pt x="1200" y="672"/>
                  </a:lnTo>
                  <a:lnTo>
                    <a:pt x="1536" y="0"/>
                  </a:lnTo>
                  <a:lnTo>
                    <a:pt x="0" y="480"/>
                  </a:lnTo>
                  <a:close/>
                </a:path>
              </a:pathLst>
            </a:custGeom>
            <a:noFill/>
            <a:ln w="76200" cap="flat" cmpd="sng">
              <a:solidFill>
                <a:srgbClr val="FF3E1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609" name="Text Box 11"/>
            <p:cNvSpPr txBox="1">
              <a:spLocks noChangeArrowheads="1"/>
            </p:cNvSpPr>
            <p:nvPr/>
          </p:nvSpPr>
          <p:spPr bwMode="auto">
            <a:xfrm>
              <a:off x="144" y="364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5610" name="Text Box 13"/>
            <p:cNvSpPr txBox="1">
              <a:spLocks noChangeArrowheads="1"/>
            </p:cNvSpPr>
            <p:nvPr/>
          </p:nvSpPr>
          <p:spPr bwMode="auto">
            <a:xfrm>
              <a:off x="1584" y="403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 b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5611" name="Text Box 14"/>
            <p:cNvSpPr txBox="1">
              <a:spLocks noChangeArrowheads="1"/>
            </p:cNvSpPr>
            <p:nvPr/>
          </p:nvSpPr>
          <p:spPr bwMode="auto">
            <a:xfrm>
              <a:off x="1872" y="316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 b="1">
                  <a:latin typeface="Times New Roman" pitchFamily="18" charset="0"/>
                </a:rPr>
                <a:t>C</a:t>
              </a:r>
            </a:p>
          </p:txBody>
        </p:sp>
      </p:grpSp>
      <p:graphicFrame>
        <p:nvGraphicFramePr>
          <p:cNvPr id="512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065612"/>
              </p:ext>
            </p:extLst>
          </p:nvPr>
        </p:nvGraphicFramePr>
        <p:xfrm>
          <a:off x="4343400" y="4522434"/>
          <a:ext cx="2971800" cy="669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4" name="Equation" r:id="rId4" imgW="1180800" imgH="228600" progId="Equation.DSMT4">
                  <p:embed/>
                </p:oleObj>
              </mc:Choice>
              <mc:Fallback>
                <p:oleObj name="Equation" r:id="rId4" imgW="1180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522434"/>
                        <a:ext cx="2971800" cy="669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130826"/>
              </p:ext>
            </p:extLst>
          </p:nvPr>
        </p:nvGraphicFramePr>
        <p:xfrm>
          <a:off x="4343400" y="5197881"/>
          <a:ext cx="2971800" cy="669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5" name="Equation" r:id="rId6" imgW="1180800" imgH="228600" progId="Equation.DSMT4">
                  <p:embed/>
                </p:oleObj>
              </mc:Choice>
              <mc:Fallback>
                <p:oleObj name="Equation" r:id="rId6" imgW="1180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197881"/>
                        <a:ext cx="2971800" cy="669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8" name="WordArt 18"/>
          <p:cNvSpPr>
            <a:spLocks noChangeArrowheads="1" noChangeShapeType="1" noTextEdit="1"/>
          </p:cNvSpPr>
          <p:nvPr/>
        </p:nvSpPr>
        <p:spPr bwMode="auto">
          <a:xfrm>
            <a:off x="4114800" y="5997575"/>
            <a:ext cx="3667125" cy="708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282"/>
              </a:avLst>
            </a:prstTxWarp>
          </a:bodyPr>
          <a:lstStyle/>
          <a:p>
            <a:pPr algn="ctr"/>
            <a:r>
              <a:rPr lang="en-US" sz="3600" kern="10" dirty="0" smtClean="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Use Colors</a:t>
            </a:r>
            <a:r>
              <a:rPr lang="en-US" sz="3600" kern="10" dirty="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2297854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182503"/>
              </p:ext>
            </p:extLst>
          </p:nvPr>
        </p:nvGraphicFramePr>
        <p:xfrm>
          <a:off x="522288" y="2895600"/>
          <a:ext cx="58816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54" name="Equation" r:id="rId4" imgW="2286000" imgH="215640" progId="Equation.DSMT4">
                  <p:embed/>
                </p:oleObj>
              </mc:Choice>
              <mc:Fallback>
                <p:oleObj name="Equation" r:id="rId4" imgW="2286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895600"/>
                        <a:ext cx="5881687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Line 5"/>
          <p:cNvSpPr>
            <a:spLocks noChangeShapeType="1"/>
          </p:cNvSpPr>
          <p:nvPr/>
        </p:nvSpPr>
        <p:spPr bwMode="auto">
          <a:xfrm>
            <a:off x="381000" y="2376487"/>
            <a:ext cx="800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28" name="Line 6"/>
          <p:cNvSpPr>
            <a:spLocks noChangeShapeType="1"/>
          </p:cNvSpPr>
          <p:nvPr/>
        </p:nvSpPr>
        <p:spPr bwMode="auto">
          <a:xfrm>
            <a:off x="1143000" y="2376487"/>
            <a:ext cx="396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1066800" y="1797050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/>
              <a:t>S</a:t>
            </a:r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5029200" y="1766887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/>
              <a:t>T</a:t>
            </a:r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7696200" y="1614487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4800">
                <a:latin typeface="Script MT Bold" pitchFamily="66" charset="0"/>
              </a:rPr>
              <a:t>m</a:t>
            </a:r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3810000" y="2376487"/>
            <a:ext cx="304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3" name="Text Box 11"/>
          <p:cNvSpPr txBox="1">
            <a:spLocks noChangeArrowheads="1"/>
          </p:cNvSpPr>
          <p:nvPr/>
        </p:nvSpPr>
        <p:spPr bwMode="auto">
          <a:xfrm>
            <a:off x="3733800" y="1797050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/>
              <a:t>R</a:t>
            </a:r>
          </a:p>
        </p:txBody>
      </p:sp>
      <p:sp>
        <p:nvSpPr>
          <p:cNvPr id="26634" name="Text Box 12"/>
          <p:cNvSpPr txBox="1">
            <a:spLocks noChangeArrowheads="1"/>
          </p:cNvSpPr>
          <p:nvPr/>
        </p:nvSpPr>
        <p:spPr bwMode="auto">
          <a:xfrm>
            <a:off x="6705600" y="1774825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/>
              <a:t>U</a:t>
            </a:r>
          </a:p>
        </p:txBody>
      </p:sp>
      <p:graphicFrame>
        <p:nvGraphicFramePr>
          <p:cNvPr id="542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295878"/>
              </p:ext>
            </p:extLst>
          </p:nvPr>
        </p:nvGraphicFramePr>
        <p:xfrm>
          <a:off x="407988" y="3689350"/>
          <a:ext cx="6108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55" name="Equation" r:id="rId6" imgW="2374560" imgH="215640" progId="Equation.DSMT4">
                  <p:embed/>
                </p:oleObj>
              </mc:Choice>
              <mc:Fallback>
                <p:oleObj name="Equation" r:id="rId6" imgW="2374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3689350"/>
                        <a:ext cx="61087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833023"/>
              </p:ext>
            </p:extLst>
          </p:nvPr>
        </p:nvGraphicFramePr>
        <p:xfrm>
          <a:off x="522288" y="4487333"/>
          <a:ext cx="49879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56" name="Equation" r:id="rId8" imgW="1930320" imgH="215640" progId="Equation.DSMT4">
                  <p:embed/>
                </p:oleObj>
              </mc:Choice>
              <mc:Fallback>
                <p:oleObj name="Equation" r:id="rId8" imgW="1930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4487333"/>
                        <a:ext cx="49879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596382"/>
              </p:ext>
            </p:extLst>
          </p:nvPr>
        </p:nvGraphicFramePr>
        <p:xfrm>
          <a:off x="609600" y="5284788"/>
          <a:ext cx="558641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57" name="Equation" r:id="rId10" imgW="2171520" imgH="215640" progId="Equation.DSMT4">
                  <p:embed/>
                </p:oleObj>
              </mc:Choice>
              <mc:Fallback>
                <p:oleObj name="Equation" r:id="rId10" imgW="21715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284788"/>
                        <a:ext cx="558641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5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407424"/>
              </p:ext>
            </p:extLst>
          </p:nvPr>
        </p:nvGraphicFramePr>
        <p:xfrm>
          <a:off x="415925" y="4114800"/>
          <a:ext cx="22510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86" name="Equation" r:id="rId4" imgW="876240" imgH="215640" progId="Equation.DSMT4">
                  <p:embed/>
                </p:oleObj>
              </mc:Choice>
              <mc:Fallback>
                <p:oleObj name="Equation" r:id="rId4" imgW="876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4114800"/>
                        <a:ext cx="22510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609600" y="3268663"/>
            <a:ext cx="800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2362200" y="3268663"/>
            <a:ext cx="396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286000" y="2689225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248400" y="2659063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/>
              <a:t>C</a:t>
            </a:r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4038600" y="3268663"/>
            <a:ext cx="3657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3962400" y="2689225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7543800" y="26670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/>
              <a:t>D</a:t>
            </a:r>
          </a:p>
        </p:txBody>
      </p:sp>
      <p:graphicFrame>
        <p:nvGraphicFramePr>
          <p:cNvPr id="553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152685"/>
              </p:ext>
            </p:extLst>
          </p:nvPr>
        </p:nvGraphicFramePr>
        <p:xfrm>
          <a:off x="438150" y="5105400"/>
          <a:ext cx="22288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87" name="Equation" r:id="rId6" imgW="863280" imgH="215640" progId="Equation.DSMT4">
                  <p:embed/>
                </p:oleObj>
              </mc:Choice>
              <mc:Fallback>
                <p:oleObj name="Equation" r:id="rId6" imgW="8632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5105400"/>
                        <a:ext cx="222885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728914"/>
              </p:ext>
            </p:extLst>
          </p:nvPr>
        </p:nvGraphicFramePr>
        <p:xfrm>
          <a:off x="4329112" y="4267200"/>
          <a:ext cx="22240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88" name="Equation" r:id="rId8" imgW="863280" imgH="215640" progId="Equation.DSMT4">
                  <p:embed/>
                </p:oleObj>
              </mc:Choice>
              <mc:Fallback>
                <p:oleObj name="Equation" r:id="rId8" imgW="8632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2" y="4267200"/>
                        <a:ext cx="2224088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992011"/>
              </p:ext>
            </p:extLst>
          </p:nvPr>
        </p:nvGraphicFramePr>
        <p:xfrm>
          <a:off x="3886200" y="5181600"/>
          <a:ext cx="2743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89" name="Equation" r:id="rId10" imgW="1066680" imgH="215640" progId="Equation.DSMT4">
                  <p:embed/>
                </p:oleObj>
              </mc:Choice>
              <mc:Fallback>
                <p:oleObj name="Equation" r:id="rId10" imgW="1066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181600"/>
                        <a:ext cx="27432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1" name="Line 14"/>
          <p:cNvSpPr>
            <a:spLocks noChangeShapeType="1"/>
          </p:cNvSpPr>
          <p:nvPr/>
        </p:nvSpPr>
        <p:spPr bwMode="auto">
          <a:xfrm>
            <a:off x="1435100" y="1600200"/>
            <a:ext cx="7404100" cy="251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2057400" y="1819275"/>
            <a:ext cx="5791200" cy="196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7924800" y="32766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/>
              <a:t>E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2209800" y="11430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/>
              <a:t>F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5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50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968240" y="1341120"/>
            <a:ext cx="3451860" cy="2987992"/>
            <a:chOff x="4729100" y="3367088"/>
            <a:chExt cx="3451860" cy="2987992"/>
          </a:xfrm>
        </p:grpSpPr>
        <p:pic>
          <p:nvPicPr>
            <p:cNvPr id="6" name="Picture 5" descr="GEO_CH01_007_1.jp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9100" y="3367088"/>
              <a:ext cx="3451860" cy="298799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234100" y="5695890"/>
              <a:ext cx="336952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AbcPrint" pitchFamily="2" charset="0"/>
                </a:rPr>
                <a:t>E</a:t>
              </a:r>
              <a:endParaRPr lang="en-US" sz="2000" b="1" dirty="0">
                <a:latin typeface="AbcPrint" pitchFamily="2" charset="0"/>
              </a:endParaRP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626012"/>
              </p:ext>
            </p:extLst>
          </p:nvPr>
        </p:nvGraphicFramePr>
        <p:xfrm>
          <a:off x="90488" y="4076700"/>
          <a:ext cx="2903537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0" name="Equation" r:id="rId4" imgW="1130040" imgH="241200" progId="Equation.DSMT4">
                  <p:embed/>
                </p:oleObj>
              </mc:Choice>
              <mc:Fallback>
                <p:oleObj name="Equation" r:id="rId4" imgW="113004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4076700"/>
                        <a:ext cx="2903537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454466"/>
              </p:ext>
            </p:extLst>
          </p:nvPr>
        </p:nvGraphicFramePr>
        <p:xfrm>
          <a:off x="4002088" y="4286250"/>
          <a:ext cx="2878137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1" name="Equation" r:id="rId6" imgW="1117440" imgH="203040" progId="Equation.DSMT4">
                  <p:embed/>
                </p:oleObj>
              </mc:Choice>
              <mc:Fallback>
                <p:oleObj name="Equation" r:id="rId6" imgW="111744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088" y="4286250"/>
                        <a:ext cx="2878137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069937"/>
              </p:ext>
            </p:extLst>
          </p:nvPr>
        </p:nvGraphicFramePr>
        <p:xfrm>
          <a:off x="258763" y="5067300"/>
          <a:ext cx="2589212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2" name="Equation" r:id="rId8" imgW="1002960" imgH="241200" progId="Equation.DSMT4">
                  <p:embed/>
                </p:oleObj>
              </mc:Choice>
              <mc:Fallback>
                <p:oleObj name="Equation" r:id="rId8" imgW="100296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5067300"/>
                        <a:ext cx="2589212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090930"/>
              </p:ext>
            </p:extLst>
          </p:nvPr>
        </p:nvGraphicFramePr>
        <p:xfrm>
          <a:off x="3543300" y="5200650"/>
          <a:ext cx="3429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3" name="Equation" r:id="rId10" imgW="1333440" imgH="203040" progId="Equation.DSMT4">
                  <p:embed/>
                </p:oleObj>
              </mc:Choice>
              <mc:Fallback>
                <p:oleObj name="Equation" r:id="rId10" imgW="133344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5200650"/>
                        <a:ext cx="34290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82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TPQuestion"/>
          <p:cNvSpPr>
            <a:spLocks noGrp="1" noChangeArrowheads="1"/>
          </p:cNvSpPr>
          <p:nvPr>
            <p:ph type="title"/>
          </p:nvPr>
        </p:nvSpPr>
        <p:spPr>
          <a:xfrm>
            <a:off x="5486400" y="7132637"/>
            <a:ext cx="3657600" cy="182563"/>
          </a:xfrm>
        </p:spPr>
        <p:txBody>
          <a:bodyPr/>
          <a:lstStyle/>
          <a:p>
            <a:r>
              <a:rPr lang="en-US"/>
              <a:t>Example 4c</a:t>
            </a:r>
          </a:p>
        </p:txBody>
      </p:sp>
      <p:sp>
        <p:nvSpPr>
          <p:cNvPr id="159749" name="TPAnswers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57250" y="2513012"/>
            <a:ext cx="279082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yes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no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cannot be determined</a:t>
            </a:r>
          </a:p>
        </p:txBody>
      </p:sp>
      <p:sp>
        <p:nvSpPr>
          <p:cNvPr id="159751" name="Oval 7"/>
          <p:cNvSpPr>
            <a:spLocks noChangeArrowheads="1"/>
          </p:cNvSpPr>
          <p:nvPr/>
        </p:nvSpPr>
        <p:spPr bwMode="auto">
          <a:xfrm>
            <a:off x="866775" y="2503487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9754" name="TPQuestion"/>
          <p:cNvSpPr>
            <a:spLocks noChangeArrowheads="1"/>
          </p:cNvSpPr>
          <p:nvPr/>
        </p:nvSpPr>
        <p:spPr bwMode="auto">
          <a:xfrm>
            <a:off x="533400" y="1541462"/>
            <a:ext cx="8305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400" b="1" dirty="0" smtClean="0">
                <a:solidFill>
                  <a:srgbClr val="E01B22"/>
                </a:solidFill>
                <a:cs typeface="Times New Roman" pitchFamily="18" charset="0"/>
              </a:rPr>
              <a:t>B.</a:t>
            </a:r>
            <a:r>
              <a:rPr lang="en-US" sz="2400" b="1" dirty="0" smtClean="0">
                <a:solidFill>
                  <a:srgbClr val="00539D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539D"/>
                </a:solidFill>
                <a:cs typeface="Times New Roman" pitchFamily="18" charset="0"/>
              </a:rPr>
              <a:t>Are points </a:t>
            </a:r>
            <a:r>
              <a:rPr lang="en-US" sz="2400" b="1" i="1" dirty="0">
                <a:solidFill>
                  <a:srgbClr val="00539D"/>
                </a:solidFill>
                <a:cs typeface="Times New Roman" pitchFamily="18" charset="0"/>
              </a:rPr>
              <a:t>X, </a:t>
            </a:r>
            <a:r>
              <a:rPr lang="en-US" sz="2400" b="1" i="1" dirty="0" smtClean="0">
                <a:solidFill>
                  <a:srgbClr val="00539D"/>
                </a:solidFill>
                <a:cs typeface="Times New Roman" pitchFamily="18" charset="0"/>
              </a:rPr>
              <a:t>O</a:t>
            </a:r>
            <a:r>
              <a:rPr lang="en-US" sz="2400" b="1" dirty="0" smtClean="0">
                <a:solidFill>
                  <a:srgbClr val="00539D"/>
                </a:solidFill>
                <a:cs typeface="Times New Roman" pitchFamily="18" charset="0"/>
              </a:rPr>
              <a:t>, and </a:t>
            </a:r>
            <a:r>
              <a:rPr lang="en-US" sz="2400" b="1" i="1" dirty="0">
                <a:solidFill>
                  <a:srgbClr val="00539D"/>
                </a:solidFill>
                <a:cs typeface="Times New Roman" pitchFamily="18" charset="0"/>
              </a:rPr>
              <a:t>R</a:t>
            </a:r>
            <a:r>
              <a:rPr lang="en-US" sz="2400" b="1" dirty="0" smtClean="0">
                <a:solidFill>
                  <a:srgbClr val="00539D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539D"/>
                </a:solidFill>
                <a:cs typeface="Times New Roman" pitchFamily="18" charset="0"/>
              </a:rPr>
              <a:t>coplanar?</a:t>
            </a:r>
          </a:p>
        </p:txBody>
      </p:sp>
      <p:pic>
        <p:nvPicPr>
          <p:cNvPr id="159755" name="Picture 11" descr="GEO01-01-04d-Y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2105025"/>
            <a:ext cx="2932113" cy="378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heck Progre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234" y="995069"/>
            <a:ext cx="2846387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750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 autoUpdateAnimBg="0"/>
      <p:bldP spid="159751" grpId="0" animBg="1"/>
      <p:bldP spid="15975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b="1" dirty="0" smtClean="0"/>
              <a:t>Homework!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600200"/>
            <a:ext cx="76962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latin typeface="Century Gothic" pitchFamily="34" charset="0"/>
              </a:rPr>
              <a:t>More </a:t>
            </a:r>
            <a:r>
              <a:rPr lang="en-US" b="1" smtClean="0">
                <a:latin typeface="Century Gothic" pitchFamily="34" charset="0"/>
              </a:rPr>
              <a:t>practice problems.</a:t>
            </a:r>
            <a:endParaRPr lang="en-US" b="1" dirty="0" smtClean="0">
              <a:latin typeface="Century Gothic" pitchFamily="34" charset="0"/>
            </a:endParaRPr>
          </a:p>
          <a:p>
            <a:pPr marL="0" indent="0">
              <a:buNone/>
              <a:defRPr/>
            </a:pPr>
            <a:endParaRPr lang="en-US" b="1" dirty="0" smtClean="0">
              <a:latin typeface="Century Gothic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b="1" dirty="0" smtClean="0">
                <a:latin typeface="Century Gothic" pitchFamily="34" charset="0"/>
              </a:rPr>
              <a:t>*Go to website for answers</a:t>
            </a:r>
          </a:p>
          <a:p>
            <a:pPr>
              <a:buFontTx/>
              <a:buNone/>
              <a:defRPr/>
            </a:pPr>
            <a:endParaRPr lang="en-US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2853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800100" y="1447800"/>
            <a:ext cx="770572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 b="1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B.</a:t>
            </a:r>
            <a:r>
              <a:rPr lang="en-US" sz="2400" b="1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 Name three points that are collinear.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457200" y="5381625"/>
            <a:ext cx="8229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400" b="1">
                <a:solidFill>
                  <a:srgbClr val="00539D"/>
                </a:solidFill>
              </a:rPr>
              <a:t>Answer:</a:t>
            </a:r>
            <a:r>
              <a:rPr lang="en-US" sz="2400">
                <a:solidFill>
                  <a:srgbClr val="E01B22"/>
                </a:solidFill>
              </a:rPr>
              <a:t> 	Points </a:t>
            </a:r>
            <a:r>
              <a:rPr lang="en-US" sz="2400" i="1">
                <a:solidFill>
                  <a:srgbClr val="E01B22"/>
                </a:solidFill>
              </a:rPr>
              <a:t>A</a:t>
            </a:r>
            <a:r>
              <a:rPr lang="en-US" sz="2400">
                <a:solidFill>
                  <a:srgbClr val="E01B22"/>
                </a:solidFill>
              </a:rPr>
              <a:t>, </a:t>
            </a:r>
            <a:r>
              <a:rPr lang="en-US" sz="2400" i="1">
                <a:solidFill>
                  <a:srgbClr val="E01B22"/>
                </a:solidFill>
              </a:rPr>
              <a:t>B</a:t>
            </a:r>
            <a:r>
              <a:rPr lang="en-US" sz="2400">
                <a:solidFill>
                  <a:srgbClr val="E01B22"/>
                </a:solidFill>
              </a:rPr>
              <a:t>, and </a:t>
            </a:r>
            <a:r>
              <a:rPr lang="en-US" sz="2400" i="1">
                <a:solidFill>
                  <a:srgbClr val="E01B22"/>
                </a:solidFill>
              </a:rPr>
              <a:t>D</a:t>
            </a:r>
            <a:r>
              <a:rPr lang="en-US" sz="2400">
                <a:solidFill>
                  <a:srgbClr val="E01B22"/>
                </a:solidFill>
              </a:rPr>
              <a:t> are collinear.</a:t>
            </a:r>
          </a:p>
        </p:txBody>
      </p:sp>
      <p:pic>
        <p:nvPicPr>
          <p:cNvPr id="94215" name="Picture 7" descr="GEO01-01-0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2103438"/>
            <a:ext cx="3209925" cy="25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740035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build="p" autoUpdateAnimBg="0" advAuto="0"/>
      <p:bldP spid="9421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800100" y="1447800"/>
            <a:ext cx="770572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 b="1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C.</a:t>
            </a:r>
            <a:r>
              <a:rPr lang="en-US" sz="2400" b="1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 Are points </a:t>
            </a:r>
            <a:r>
              <a:rPr lang="en-US" sz="2400" b="1" i="1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A</a:t>
            </a:r>
            <a:r>
              <a:rPr lang="en-US" sz="2400" b="1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, </a:t>
            </a:r>
            <a:r>
              <a:rPr lang="en-US" sz="2400" b="1" i="1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B</a:t>
            </a:r>
            <a:r>
              <a:rPr lang="en-US" sz="2400" b="1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, </a:t>
            </a:r>
            <a:r>
              <a:rPr lang="en-US" sz="2400" b="1" i="1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C</a:t>
            </a:r>
            <a:r>
              <a:rPr lang="en-US" sz="2400" b="1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, and </a:t>
            </a:r>
            <a:r>
              <a:rPr lang="en-US" sz="2400" b="1" i="1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D</a:t>
            </a:r>
            <a:r>
              <a:rPr lang="en-US" sz="2400" b="1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 coplanar? Explain.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457200" y="5389563"/>
            <a:ext cx="822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400" b="1">
                <a:solidFill>
                  <a:srgbClr val="00539D"/>
                </a:solidFill>
              </a:rPr>
              <a:t>Answer:</a:t>
            </a:r>
            <a:r>
              <a:rPr lang="en-US" sz="2400">
                <a:solidFill>
                  <a:srgbClr val="E01B22"/>
                </a:solidFill>
              </a:rPr>
              <a:t> 	Points </a:t>
            </a:r>
            <a:r>
              <a:rPr lang="en-US" sz="2400" i="1">
                <a:solidFill>
                  <a:srgbClr val="E01B22"/>
                </a:solidFill>
              </a:rPr>
              <a:t>A</a:t>
            </a:r>
            <a:r>
              <a:rPr lang="en-US" sz="2400">
                <a:solidFill>
                  <a:srgbClr val="E01B22"/>
                </a:solidFill>
              </a:rPr>
              <a:t>, </a:t>
            </a:r>
            <a:r>
              <a:rPr lang="en-US" sz="2400" i="1">
                <a:solidFill>
                  <a:srgbClr val="E01B22"/>
                </a:solidFill>
              </a:rPr>
              <a:t>B</a:t>
            </a:r>
            <a:r>
              <a:rPr lang="en-US" sz="2400">
                <a:solidFill>
                  <a:srgbClr val="E01B22"/>
                </a:solidFill>
              </a:rPr>
              <a:t>, </a:t>
            </a:r>
            <a:r>
              <a:rPr lang="en-US" sz="2400" i="1">
                <a:solidFill>
                  <a:srgbClr val="E01B22"/>
                </a:solidFill>
              </a:rPr>
              <a:t>C</a:t>
            </a:r>
            <a:r>
              <a:rPr lang="en-US" sz="2400">
                <a:solidFill>
                  <a:srgbClr val="E01B22"/>
                </a:solidFill>
              </a:rPr>
              <a:t>, and </a:t>
            </a:r>
            <a:r>
              <a:rPr lang="en-US" sz="2400" i="1">
                <a:solidFill>
                  <a:srgbClr val="E01B22"/>
                </a:solidFill>
              </a:rPr>
              <a:t>D</a:t>
            </a:r>
            <a:r>
              <a:rPr lang="en-US" sz="2400">
                <a:solidFill>
                  <a:srgbClr val="E01B22"/>
                </a:solidFill>
              </a:rPr>
              <a:t> all lie in plane </a:t>
            </a:r>
            <a:r>
              <a:rPr lang="en-US" sz="2400" i="1">
                <a:solidFill>
                  <a:srgbClr val="E01B22"/>
                </a:solidFill>
              </a:rPr>
              <a:t>ABC</a:t>
            </a:r>
            <a:r>
              <a:rPr lang="en-US" sz="2400">
                <a:solidFill>
                  <a:srgbClr val="E01B22"/>
                </a:solidFill>
              </a:rPr>
              <a:t>, so they are coplanar.</a:t>
            </a:r>
          </a:p>
        </p:txBody>
      </p:sp>
      <p:pic>
        <p:nvPicPr>
          <p:cNvPr id="152582" name="Picture 6" descr="GEO01-01-0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2103438"/>
            <a:ext cx="3209925" cy="25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310422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 build="p" autoUpdateAnimBg="0" advAuto="0"/>
      <p:bldP spid="15258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457200" y="5427663"/>
            <a:ext cx="82296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400" b="1">
                <a:solidFill>
                  <a:srgbClr val="00539D"/>
                </a:solidFill>
              </a:rPr>
              <a:t>Answer:</a:t>
            </a:r>
            <a:r>
              <a:rPr lang="en-US" sz="2400">
                <a:solidFill>
                  <a:srgbClr val="E01B22"/>
                </a:solidFill>
              </a:rPr>
              <a:t> 	The two lines intersect at point </a:t>
            </a:r>
            <a:r>
              <a:rPr lang="en-US" sz="2400" i="1">
                <a:solidFill>
                  <a:srgbClr val="E01B22"/>
                </a:solidFill>
              </a:rPr>
              <a:t>A</a:t>
            </a:r>
            <a:r>
              <a:rPr lang="en-US" sz="2400">
                <a:solidFill>
                  <a:srgbClr val="E01B22"/>
                </a:solidFill>
              </a:rPr>
              <a:t>.</a:t>
            </a:r>
          </a:p>
        </p:txBody>
      </p:sp>
      <p:pic>
        <p:nvPicPr>
          <p:cNvPr id="153605" name="Picture 5" descr="GEO_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447800"/>
            <a:ext cx="6176963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06" name="Picture 6" descr="GEO01-01-04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2103438"/>
            <a:ext cx="3209925" cy="25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794130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01810" y="905470"/>
            <a:ext cx="3131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 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23" r="18756" b="60536"/>
          <a:stretch>
            <a:fillRect/>
          </a:stretch>
        </p:blipFill>
        <p:spPr bwMode="auto">
          <a:xfrm>
            <a:off x="2667000" y="1798320"/>
            <a:ext cx="4724400" cy="4720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6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01810" y="905470"/>
            <a:ext cx="3131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 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208" y="2057400"/>
            <a:ext cx="4238625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3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37187" y="905470"/>
            <a:ext cx="50606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Practice Example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7586" name="Picture 2" descr="http://pad3.whstatic.com/images/thumb/9/92/Complete-Intro-15.jpg/-crop-127-120-120px-Complete-Intro-1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62200"/>
            <a:ext cx="3581400" cy="338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78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4a</a:t>
            </a:r>
          </a:p>
        </p:txBody>
      </p:sp>
      <p:sp>
        <p:nvSpPr>
          <p:cNvPr id="116741" name="TPAnswers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57250" y="2495550"/>
            <a:ext cx="2790825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one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two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three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four</a:t>
            </a:r>
          </a:p>
        </p:txBody>
      </p:sp>
      <p:sp>
        <p:nvSpPr>
          <p:cNvPr id="116743" name="Oval 7"/>
          <p:cNvSpPr>
            <a:spLocks noChangeArrowheads="1"/>
          </p:cNvSpPr>
          <p:nvPr/>
        </p:nvSpPr>
        <p:spPr bwMode="auto">
          <a:xfrm>
            <a:off x="821738" y="3397897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6746" name="TPQuestion"/>
          <p:cNvSpPr>
            <a:spLocks noChangeArrowheads="1"/>
          </p:cNvSpPr>
          <p:nvPr/>
        </p:nvSpPr>
        <p:spPr bwMode="auto">
          <a:xfrm>
            <a:off x="533400" y="1606550"/>
            <a:ext cx="8305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400" b="1" dirty="0">
                <a:solidFill>
                  <a:srgbClr val="E01B22"/>
                </a:solidFill>
                <a:cs typeface="Times New Roman" pitchFamily="18" charset="0"/>
              </a:rPr>
              <a:t>C</a:t>
            </a:r>
            <a:r>
              <a:rPr lang="en-US" sz="2400" b="1" dirty="0" smtClean="0">
                <a:solidFill>
                  <a:srgbClr val="E01B22"/>
                </a:solidFill>
                <a:cs typeface="Times New Roman" pitchFamily="18" charset="0"/>
              </a:rPr>
              <a:t>.</a:t>
            </a:r>
            <a:r>
              <a:rPr lang="en-US" sz="2400" b="1" dirty="0" smtClean="0">
                <a:solidFill>
                  <a:srgbClr val="00539D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539D"/>
                </a:solidFill>
                <a:cs typeface="Times New Roman" pitchFamily="18" charset="0"/>
              </a:rPr>
              <a:t>How many planes appear in this figure?</a:t>
            </a:r>
          </a:p>
        </p:txBody>
      </p:sp>
      <p:pic>
        <p:nvPicPr>
          <p:cNvPr id="116747" name="Picture 11" descr="GEO01-01-04d-Y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2160588"/>
            <a:ext cx="2932113" cy="378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heck Progre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234" y="995069"/>
            <a:ext cx="2846387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614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autoUpdateAnimBg="0"/>
      <p:bldP spid="116743" grpId="0" animBg="1"/>
      <p:bldP spid="1167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TPQuestion"/>
          <p:cNvSpPr>
            <a:spLocks noGrp="1" noChangeArrowheads="1"/>
          </p:cNvSpPr>
          <p:nvPr>
            <p:ph type="title"/>
          </p:nvPr>
        </p:nvSpPr>
        <p:spPr>
          <a:xfrm>
            <a:off x="5486400" y="7132637"/>
            <a:ext cx="3657600" cy="182563"/>
          </a:xfrm>
        </p:spPr>
        <p:txBody>
          <a:bodyPr/>
          <a:lstStyle/>
          <a:p>
            <a:r>
              <a:rPr lang="en-US"/>
              <a:t>Example 4d</a:t>
            </a:r>
          </a:p>
        </p:txBody>
      </p:sp>
      <p:sp>
        <p:nvSpPr>
          <p:cNvPr id="160773" name="TPAnswers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57250" y="2439987"/>
            <a:ext cx="2790825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point </a:t>
            </a:r>
            <a:r>
              <a:rPr lang="pt-BR" sz="2400" b="1" i="1" dirty="0">
                <a:solidFill>
                  <a:srgbClr val="000000"/>
                </a:solidFill>
                <a:sym typeface="Symbol" pitchFamily="18" charset="2"/>
              </a:rPr>
              <a:t>X</a:t>
            </a:r>
            <a:endParaRPr lang="pt-BR" sz="2400" b="1" dirty="0">
              <a:solidFill>
                <a:srgbClr val="000000"/>
              </a:solidFill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point </a:t>
            </a:r>
            <a:r>
              <a:rPr lang="pt-BR" sz="2400" b="1" i="1" dirty="0">
                <a:solidFill>
                  <a:srgbClr val="000000"/>
                </a:solidFill>
                <a:sym typeface="Symbol" pitchFamily="18" charset="2"/>
              </a:rPr>
              <a:t>N</a:t>
            </a:r>
            <a:endParaRPr lang="pt-BR" sz="2400" b="1" dirty="0">
              <a:solidFill>
                <a:srgbClr val="000000"/>
              </a:solidFill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point </a:t>
            </a:r>
            <a:r>
              <a:rPr lang="pt-BR" sz="2400" b="1" i="1" dirty="0">
                <a:solidFill>
                  <a:srgbClr val="000000"/>
                </a:solidFill>
                <a:sym typeface="Symbol" pitchFamily="18" charset="2"/>
              </a:rPr>
              <a:t>R</a:t>
            </a:r>
            <a:endParaRPr lang="pt-BR" sz="2400" b="1" dirty="0">
              <a:solidFill>
                <a:srgbClr val="000000"/>
              </a:solidFill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point </a:t>
            </a:r>
            <a:r>
              <a:rPr lang="pt-BR" sz="2400" b="1" i="1" dirty="0">
                <a:solidFill>
                  <a:srgbClr val="000000"/>
                </a:solidFill>
                <a:sym typeface="Symbol" pitchFamily="18" charset="2"/>
              </a:rPr>
              <a:t>A</a:t>
            </a:r>
            <a:endParaRPr lang="pt-BR" sz="2400" b="1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60775" name="Oval 7"/>
          <p:cNvSpPr>
            <a:spLocks noChangeArrowheads="1"/>
          </p:cNvSpPr>
          <p:nvPr/>
        </p:nvSpPr>
        <p:spPr bwMode="auto">
          <a:xfrm>
            <a:off x="876300" y="4287837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160778" name="Picture 10" descr="GEO_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1493837"/>
            <a:ext cx="6256337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779" name="Picture 11" descr="GEO01-01-04d-Y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2105025"/>
            <a:ext cx="2932113" cy="378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heck Progres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234" y="995069"/>
            <a:ext cx="2846387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714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3" grpId="0" autoUpdateAnimBg="0"/>
      <p:bldP spid="1607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800100" y="1447800"/>
            <a:ext cx="770572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 b="1" dirty="0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E</a:t>
            </a:r>
            <a:r>
              <a:rPr lang="en-US" sz="2400" b="1" dirty="0" smtClean="0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.</a:t>
            </a:r>
            <a:r>
              <a:rPr lang="en-US" sz="2400" b="1" dirty="0" smtClean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How many planes appear in this figure?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457200" y="5310188"/>
            <a:ext cx="82296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400" b="1">
                <a:solidFill>
                  <a:srgbClr val="00539D"/>
                </a:solidFill>
              </a:rPr>
              <a:t>Answer:</a:t>
            </a:r>
            <a:r>
              <a:rPr lang="en-US" sz="2400">
                <a:solidFill>
                  <a:srgbClr val="E01B22"/>
                </a:solidFill>
              </a:rPr>
              <a:t> 	There are two planes: plane </a:t>
            </a:r>
            <a:r>
              <a:rPr lang="en-US" sz="2400" i="1">
                <a:solidFill>
                  <a:srgbClr val="E01B22"/>
                </a:solidFill>
              </a:rPr>
              <a:t>S</a:t>
            </a:r>
            <a:r>
              <a:rPr lang="en-US" sz="2400">
                <a:solidFill>
                  <a:srgbClr val="E01B22"/>
                </a:solidFill>
              </a:rPr>
              <a:t> and plane </a:t>
            </a:r>
            <a:r>
              <a:rPr lang="en-US" sz="2400" i="1">
                <a:solidFill>
                  <a:srgbClr val="E01B22"/>
                </a:solidFill>
              </a:rPr>
              <a:t>ABC.</a:t>
            </a:r>
            <a:endParaRPr lang="en-US" sz="2400">
              <a:solidFill>
                <a:srgbClr val="E01B22"/>
              </a:solidFill>
            </a:endParaRPr>
          </a:p>
        </p:txBody>
      </p:sp>
      <p:pic>
        <p:nvPicPr>
          <p:cNvPr id="93190" name="Picture 6" descr="GEO01-01-0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2103438"/>
            <a:ext cx="3209925" cy="25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09652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build="p" autoUpdateAnimBg="0" advAuto="0"/>
      <p:bldP spid="9318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244979" y="0"/>
            <a:ext cx="9978639" cy="838200"/>
          </a:xfrm>
          <a:prstGeom prst="rect">
            <a:avLst/>
          </a:prstGeom>
          <a:gradFill flip="none" rotWithShape="1">
            <a:gsLst>
              <a:gs pos="100000">
                <a:srgbClr val="006E9E"/>
              </a:gs>
              <a:gs pos="2000">
                <a:srgbClr val="7DC4FF"/>
              </a:gs>
              <a:gs pos="30000">
                <a:srgbClr val="003750"/>
              </a:gs>
              <a:gs pos="87000">
                <a:srgbClr val="006E9E"/>
              </a:gs>
              <a:gs pos="100000">
                <a:srgbClr val="7DC4FF"/>
              </a:gs>
            </a:gsLst>
            <a:lin ang="5400000" scaled="1"/>
            <a:tileRect/>
          </a:gra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762000" cy="838200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381000" y="837486"/>
            <a:ext cx="9677400" cy="152400"/>
          </a:xfrm>
          <a:prstGeom prst="rect">
            <a:avLst/>
          </a:prstGeom>
          <a:solidFill>
            <a:srgbClr val="FF3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43554" y="-152400"/>
            <a:ext cx="6152646" cy="1015663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Honors Geometry</a:t>
            </a:r>
            <a:endParaRPr lang="en-US" sz="6000" b="1" cap="none" spc="150" dirty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52400" y="1143000"/>
            <a:ext cx="4467477" cy="518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rgbClr val="FF0000"/>
                </a:solidFill>
              </a:rPr>
              <a:t>WARM-UP: 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dirty="0" smtClean="0">
                <a:solidFill>
                  <a:srgbClr val="FF0000"/>
                </a:solidFill>
              </a:rPr>
              <a:t>Name a point non-coplanar with plane G.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dirty="0">
                <a:solidFill>
                  <a:srgbClr val="FF0000"/>
                </a:solidFill>
              </a:rPr>
              <a:t>Name a point contained in line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dirty="0">
                <a:solidFill>
                  <a:srgbClr val="FF0000"/>
                </a:solidFill>
              </a:rPr>
              <a:t>Name the line that intersects the plane containing points A, D, and C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dirty="0">
                <a:solidFill>
                  <a:srgbClr val="FF0000"/>
                </a:solidFill>
              </a:rPr>
              <a:t>Name the plane containing lines </a:t>
            </a:r>
            <a:r>
              <a:rPr lang="en-US" i="1" dirty="0">
                <a:solidFill>
                  <a:srgbClr val="FF0000"/>
                </a:solidFill>
              </a:rPr>
              <a:t>n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algn="r">
              <a:buFontTx/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>
          <a:xfrm>
            <a:off x="4619877" y="990600"/>
            <a:ext cx="5032123" cy="464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800" b="1" dirty="0" smtClean="0">
                <a:latin typeface="Century Gothic" pitchFamily="34" charset="0"/>
              </a:rPr>
              <a:t>Today’s Agenda:</a:t>
            </a:r>
          </a:p>
          <a:p>
            <a:r>
              <a:rPr lang="en-US" sz="2000" b="1" dirty="0" smtClean="0">
                <a:latin typeface="Century Gothic" pitchFamily="34" charset="0"/>
              </a:rPr>
              <a:t>YOU WILL NEED </a:t>
            </a:r>
            <a:r>
              <a:rPr lang="en-US" sz="2000" b="1" u="sng" dirty="0" smtClean="0">
                <a:solidFill>
                  <a:srgbClr val="FF0000"/>
                </a:solidFill>
                <a:latin typeface="Century Gothic" pitchFamily="34" charset="0"/>
              </a:rPr>
              <a:t>C</a:t>
            </a:r>
            <a:r>
              <a:rPr lang="en-US" sz="2000" b="1" u="sng" dirty="0" smtClean="0">
                <a:solidFill>
                  <a:srgbClr val="FFC000"/>
                </a:solidFill>
                <a:latin typeface="Century Gothic" pitchFamily="34" charset="0"/>
              </a:rPr>
              <a:t>O</a:t>
            </a:r>
            <a:r>
              <a:rPr lang="en-US" sz="2000" b="1" u="sng" dirty="0" smtClean="0">
                <a:solidFill>
                  <a:srgbClr val="7030A0"/>
                </a:solidFill>
                <a:latin typeface="Century Gothic" pitchFamily="34" charset="0"/>
              </a:rPr>
              <a:t>L</a:t>
            </a:r>
            <a:r>
              <a:rPr lang="en-US" sz="2000" b="1" u="sng" dirty="0" smtClean="0">
                <a:solidFill>
                  <a:srgbClr val="00B050"/>
                </a:solidFill>
                <a:latin typeface="Century Gothic" pitchFamily="34" charset="0"/>
              </a:rPr>
              <a:t>O</a:t>
            </a:r>
            <a:r>
              <a:rPr lang="en-US" sz="2000" b="1" u="sng" dirty="0" smtClean="0">
                <a:solidFill>
                  <a:srgbClr val="00B0F0"/>
                </a:solidFill>
                <a:latin typeface="Century Gothic" pitchFamily="34" charset="0"/>
              </a:rPr>
              <a:t>R</a:t>
            </a:r>
            <a:r>
              <a:rPr lang="en-US" sz="2000" b="1" u="sng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S</a:t>
            </a:r>
            <a:r>
              <a:rPr lang="en-US" sz="2000" b="1" dirty="0" smtClean="0">
                <a:latin typeface="Century Gothic" pitchFamily="34" charset="0"/>
              </a:rPr>
              <a:t> TODAY!</a:t>
            </a:r>
          </a:p>
          <a:p>
            <a:r>
              <a:rPr lang="en-US" sz="2000" b="1" dirty="0" smtClean="0">
                <a:latin typeface="Century Gothic" pitchFamily="34" charset="0"/>
              </a:rPr>
              <a:t>Homework questions??</a:t>
            </a:r>
          </a:p>
          <a:p>
            <a:r>
              <a:rPr lang="en-US" sz="2000" b="1" dirty="0" smtClean="0">
                <a:latin typeface="Century Gothic" pitchFamily="34" charset="0"/>
              </a:rPr>
              <a:t>1.1 Partner Activity</a:t>
            </a:r>
          </a:p>
          <a:p>
            <a:r>
              <a:rPr lang="en-US" sz="2000" b="1" dirty="0" smtClean="0">
                <a:latin typeface="Century Gothic" pitchFamily="34" charset="0"/>
              </a:rPr>
              <a:t>1.1 Continued</a:t>
            </a:r>
          </a:p>
          <a:p>
            <a:r>
              <a:rPr lang="en-US" sz="2000" b="1" dirty="0" smtClean="0">
                <a:latin typeface="Century Gothic" pitchFamily="34" charset="0"/>
              </a:rPr>
              <a:t>Homework</a:t>
            </a:r>
            <a:endParaRPr lang="en-US" sz="2000" b="1" dirty="0">
              <a:latin typeface="Century Gothic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29100" y="3367088"/>
            <a:ext cx="3451860" cy="2987992"/>
            <a:chOff x="4729100" y="3367088"/>
            <a:chExt cx="3451860" cy="2987992"/>
          </a:xfrm>
        </p:grpSpPr>
        <p:pic>
          <p:nvPicPr>
            <p:cNvPr id="9" name="Picture 8" descr="GEO_CH01_007_1.jp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9100" y="3367088"/>
              <a:ext cx="3451860" cy="2987992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7234100" y="5695890"/>
              <a:ext cx="336952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AbcPrint" pitchFamily="2" charset="0"/>
                </a:rPr>
                <a:t>E</a:t>
              </a:r>
              <a:endParaRPr lang="en-US" sz="2000" b="1" dirty="0">
                <a:latin typeface="AbcPrint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587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be done in PENCIL!</a:t>
            </a:r>
          </a:p>
          <a:p>
            <a:r>
              <a:rPr lang="en-US" dirty="0" smtClean="0"/>
              <a:t>Name, period</a:t>
            </a:r>
            <a:r>
              <a:rPr lang="en-US" smtClean="0"/>
              <a:t>, comment, and </a:t>
            </a:r>
            <a:r>
              <a:rPr lang="en-US" dirty="0" smtClean="0"/>
              <a:t>assignment at the top of the paper.</a:t>
            </a:r>
          </a:p>
          <a:p>
            <a:r>
              <a:rPr lang="en-US" dirty="0" smtClean="0"/>
              <a:t>All work shown. This includes diagrams.</a:t>
            </a:r>
          </a:p>
          <a:p>
            <a:r>
              <a:rPr lang="en-US" dirty="0" smtClean="0"/>
              <a:t>I expect you to check your answers at home on my webpage. (Correct you answers in a different color.) </a:t>
            </a:r>
          </a:p>
          <a:p>
            <a:r>
              <a:rPr lang="en-US" dirty="0" smtClean="0"/>
              <a:t>I will grade a few problems for you to get credit.</a:t>
            </a:r>
          </a:p>
          <a:p>
            <a:r>
              <a:rPr lang="en-US" dirty="0" smtClean="0"/>
              <a:t>Comment at the top in a different color.</a:t>
            </a:r>
          </a:p>
          <a:p>
            <a:r>
              <a:rPr lang="en-US" dirty="0" smtClean="0"/>
              <a:t>Homework every night is worth 4 points.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82700" y="838200"/>
            <a:ext cx="4039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Expectations: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728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Please grab 1white board, 1 marker, and 1 eraser for each pair.</a:t>
            </a:r>
          </a:p>
          <a:p>
            <a:r>
              <a:rPr lang="en-US" dirty="0" smtClean="0"/>
              <a:t>Have one member of the pair with their back to the projector holding the white board. </a:t>
            </a:r>
          </a:p>
          <a:p>
            <a:r>
              <a:rPr lang="en-US" dirty="0" smtClean="0"/>
              <a:t>The second member facing their partner.</a:t>
            </a:r>
          </a:p>
          <a:p>
            <a:r>
              <a:rPr lang="en-US" dirty="0" smtClean="0"/>
              <a:t>The person facing the white board will try to describe the picture on the board to the partner whose back is to the projector.</a:t>
            </a:r>
          </a:p>
          <a:p>
            <a:r>
              <a:rPr lang="en-US" dirty="0" smtClean="0"/>
              <a:t>Then switch.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81200" y="1219200"/>
            <a:ext cx="4772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Partner Practice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952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01810" y="905470"/>
            <a:ext cx="3131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 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09982" y="1859280"/>
            <a:ext cx="5915025" cy="4096085"/>
            <a:chOff x="1409982" y="1859280"/>
            <a:chExt cx="5915025" cy="4096085"/>
          </a:xfrm>
        </p:grpSpPr>
        <p:pic>
          <p:nvPicPr>
            <p:cNvPr id="6553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9982" y="1859280"/>
              <a:ext cx="5915025" cy="40960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048000" y="2639050"/>
              <a:ext cx="521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AbcCursive" pitchFamily="2" charset="0"/>
                </a:rPr>
                <a:t>L</a:t>
              </a:r>
              <a:endParaRPr lang="en-US" sz="2800" b="1" dirty="0">
                <a:latin typeface="AbcCursive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86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8"/>
  <p:tag name="SLIDEGUID" val="CA56C18C9F4E4EB69E5D87F1E0D36EA4"/>
  <p:tag name="VALUES" val="Incorrect¤Incorrect¤Incorrect¤Correct"/>
  <p:tag name="TOTALRESPONSES" val="5"/>
  <p:tag name="SLICED" val="False"/>
  <p:tag name="RESPONSES" val="NA,1,5,1;4;3;1;3;"/>
  <p:tag name="CHARTSTRINGSTD" val="2 0 2 1"/>
  <p:tag name="CHARTSTRINGREV" val="1 2 0 2"/>
  <p:tag name="CHARTSTRINGSTDPER" val="0.4 0 0.4 0.2"/>
  <p:tag name="CHARTSTRINGREVPER" val="0.2 0.4 0 0.4"/>
  <p:tag name="QUESTIONALIAS" val="Example 4b"/>
  <p:tag name="ANSWERSALIAS" val="A¤B¤C¤D"/>
  <p:tag name="RESPONSESGATHERED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9"/>
  <p:tag name="SLIDEGUID" val="46B1C140F20B40599D6352AE5E6CCB67"/>
  <p:tag name="VALUES" val="Correct¤Incorrect¤Incorrect"/>
  <p:tag name="TOTALRESPONSES" val="5"/>
  <p:tag name="SLICED" val="False"/>
  <p:tag name="RESPONSES" val="NA,1,5,2;1;2;1;3;"/>
  <p:tag name="CHARTSTRINGSTD" val="2 2 1"/>
  <p:tag name="CHARTSTRINGREV" val="1 2 2"/>
  <p:tag name="CHARTSTRINGSTDPER" val="0.4 0.4 0.2"/>
  <p:tag name="CHARTSTRINGREVPER" val="0.2 0.4 0.4"/>
  <p:tag name="QUESTIONALIAS" val="Example 4c"/>
  <p:tag name="ANSWERSALIAS" val="A¤B¤C"/>
  <p:tag name="RESPONSESGATHER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05E72300D2AA48239E797BC23141D212"/>
  <p:tag name="VALUES" val="Incorrect¤Correct¤Incorrect¤Incorrect"/>
  <p:tag name="TOTALRESPONSES" val="5"/>
  <p:tag name="SLICED" val="False"/>
  <p:tag name="RESPONSES" val="NA,1,5,1;1;1;4;2;"/>
  <p:tag name="CHARTSTRINGSTD" val="3 1 0 1"/>
  <p:tag name="CHARTSTRINGREV" val="1 0 1 3"/>
  <p:tag name="CHARTSTRINGSTDPER" val="0.6 0.2 0 0.2"/>
  <p:tag name="CHARTSTRINGREVPER" val="0.2 0 0.2 0.6"/>
  <p:tag name="QUESTIONALIAS" val="Example 4a"/>
  <p:tag name="ANSWERSALIAS" val="A¤B¤C¤D"/>
  <p:tag name="RESPONSESGATHER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10"/>
  <p:tag name="SLIDEGUID" val="F8F1170DE1EB43CAA83F5CD2AF0F7AEB"/>
  <p:tag name="VALUES" val="Incorrect¤Incorrect¤Correct¤Incorrect"/>
  <p:tag name="TOTALRESPONSES" val="5"/>
  <p:tag name="SLICED" val="False"/>
  <p:tag name="RESPONSES" val="NA,1,5,1;2;3;1;1;"/>
  <p:tag name="CHARTSTRINGSTD" val="3 1 1 0"/>
  <p:tag name="CHARTSTRINGREV" val="0 1 1 3"/>
  <p:tag name="CHARTSTRINGSTDPER" val="0.6 0.2 0.2 0"/>
  <p:tag name="CHARTSTRINGREVPER" val="0 0.2 0.2 0.6"/>
  <p:tag name="QUESTIONALIAS" val="Example 4d"/>
  <p:tag name="ANSWERSALIAS" val="A¤B¤C¤D"/>
  <p:tag name="RESPONSESGATHER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492</Words>
  <Application>Microsoft Office PowerPoint</Application>
  <PresentationFormat>On-screen Show (4:3)</PresentationFormat>
  <Paragraphs>115</Paragraphs>
  <Slides>26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Example 4b</vt:lpstr>
      <vt:lpstr>Example 4c</vt:lpstr>
      <vt:lpstr>Example 4a</vt:lpstr>
      <vt:lpstr>Example 4d</vt:lpstr>
      <vt:lpstr>Example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Homework!</vt:lpstr>
      <vt:lpstr>Example 4</vt:lpstr>
      <vt:lpstr>Example 4</vt:lpstr>
      <vt:lpstr>Example 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00, 00</dc:creator>
  <cp:lastModifiedBy>00, 00</cp:lastModifiedBy>
  <cp:revision>80</cp:revision>
  <dcterms:created xsi:type="dcterms:W3CDTF">2014-08-12T18:30:18Z</dcterms:created>
  <dcterms:modified xsi:type="dcterms:W3CDTF">2017-08-24T13:08:50Z</dcterms:modified>
</cp:coreProperties>
</file>