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44" r:id="rId2"/>
    <p:sldId id="349" r:id="rId3"/>
    <p:sldId id="350" r:id="rId4"/>
    <p:sldId id="351" r:id="rId5"/>
    <p:sldId id="256" r:id="rId6"/>
    <p:sldId id="259" r:id="rId7"/>
    <p:sldId id="260" r:id="rId8"/>
    <p:sldId id="318" r:id="rId9"/>
    <p:sldId id="321" r:id="rId10"/>
    <p:sldId id="320" r:id="rId11"/>
    <p:sldId id="322" r:id="rId12"/>
    <p:sldId id="323" r:id="rId13"/>
    <p:sldId id="319" r:id="rId14"/>
    <p:sldId id="288" r:id="rId15"/>
    <p:sldId id="330" r:id="rId16"/>
    <p:sldId id="326" r:id="rId17"/>
    <p:sldId id="329" r:id="rId18"/>
    <p:sldId id="346" r:id="rId19"/>
    <p:sldId id="347" r:id="rId20"/>
    <p:sldId id="348" r:id="rId21"/>
    <p:sldId id="328" r:id="rId22"/>
    <p:sldId id="325" r:id="rId23"/>
    <p:sldId id="289" r:id="rId24"/>
    <p:sldId id="290" r:id="rId25"/>
    <p:sldId id="292" r:id="rId26"/>
    <p:sldId id="293" r:id="rId27"/>
    <p:sldId id="294" r:id="rId28"/>
    <p:sldId id="296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08" r:id="rId39"/>
    <p:sldId id="345" r:id="rId40"/>
    <p:sldId id="34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11"/>
    <a:srgbClr val="006E9E"/>
    <a:srgbClr val="004D70"/>
    <a:srgbClr val="007CB4"/>
    <a:srgbClr val="006600"/>
    <a:srgbClr val="339933"/>
    <a:srgbClr val="66FFFF"/>
    <a:srgbClr val="008FDE"/>
    <a:srgbClr val="7DC4FF"/>
    <a:srgbClr val="00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>
      <p:cViewPr>
        <p:scale>
          <a:sx n="63" d="100"/>
          <a:sy n="63" d="100"/>
        </p:scale>
        <p:origin x="-2970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8133-FC3B-48CB-85D7-39260E9A7D5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34FF-031B-4CDE-8C94-69A466228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1 problem on unit</a:t>
            </a:r>
            <a:r>
              <a:rPr lang="en-US" baseline="0" dirty="0" smtClean="0"/>
              <a:t> test from section 1.1</a:t>
            </a:r>
          </a:p>
          <a:p>
            <a:r>
              <a:rPr lang="en-US" baseline="0" dirty="0" smtClean="0"/>
              <a:t>Honors Addition:  Union and Intersection problems involving geometric figures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34FF-031B-4CDE-8C94-69A466228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problem on Term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34FF-031B-4CDE-8C94-69A4662284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2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</a:t>
            </a:r>
            <a:r>
              <a:rPr lang="en-US" baseline="0" dirty="0" smtClean="0"/>
              <a:t> turn to page 5. This is what you should see. So if you are ever lost on definitions, here they are for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34FF-031B-4CDE-8C94-69A4662284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EC.</a:t>
            </a:r>
            <a:r>
              <a:rPr lang="en-US" baseline="0" dirty="0" smtClean="0"/>
              <a:t> E,N,T (</a:t>
            </a:r>
            <a:r>
              <a:rPr lang="en-US" b="1" baseline="0" dirty="0" smtClean="0"/>
              <a:t>E</a:t>
            </a:r>
            <a:r>
              <a:rPr lang="en-US" baseline="0" dirty="0" smtClean="0"/>
              <a:t>ight, </a:t>
            </a:r>
            <a:r>
              <a:rPr lang="en-US" b="1" baseline="0" dirty="0" smtClean="0"/>
              <a:t>N</a:t>
            </a:r>
            <a:r>
              <a:rPr lang="en-US" baseline="0" dirty="0" smtClean="0"/>
              <a:t>ine, </a:t>
            </a:r>
            <a:r>
              <a:rPr lang="en-US" b="1" baseline="0" dirty="0" smtClean="0"/>
              <a:t>T</a:t>
            </a:r>
            <a:r>
              <a:rPr lang="en-US" baseline="0" dirty="0" smtClean="0"/>
              <a:t>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34FF-031B-4CDE-8C94-69A4662284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2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ADE6-2F69-4DCF-862F-F08C72AE5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8785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4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6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5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5DD4-9480-465D-96CF-0E955757BD6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16F6-CB3F-4EE9-82B1-081883598C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100000">
                <a:srgbClr val="006E9E"/>
              </a:gs>
              <a:gs pos="2000">
                <a:srgbClr val="7DC4FF"/>
              </a:gs>
              <a:gs pos="30000">
                <a:srgbClr val="003750"/>
              </a:gs>
              <a:gs pos="87000">
                <a:srgbClr val="006E9E"/>
              </a:gs>
              <a:gs pos="100000">
                <a:srgbClr val="7DC4FF"/>
              </a:gs>
            </a:gsLst>
            <a:lin ang="5400000" scaled="1"/>
            <a:tileRect/>
          </a:gra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85800" cy="838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37486"/>
            <a:ext cx="9144000" cy="15240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78612" y="214771"/>
            <a:ext cx="9646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8FDE"/>
                </a:solidFill>
              </a:rPr>
              <a:t>LESSON</a:t>
            </a:r>
            <a:endParaRPr lang="en-US" sz="1900" dirty="0">
              <a:solidFill>
                <a:srgbClr val="008FD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4490" y="-180439"/>
            <a:ext cx="1595310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/>
                <a:solidFill>
                  <a:srgbClr val="8BCB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1-1</a:t>
            </a:r>
            <a:endParaRPr lang="en-US" sz="6600" b="1" spc="150" dirty="0">
              <a:ln w="11430"/>
              <a:solidFill>
                <a:srgbClr val="8BCB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56525" y="68759"/>
            <a:ext cx="6454075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Points, Lines, And Planes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2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ID@students.sd308.org" TargetMode="External"/><Relationship Id="rId2" Type="http://schemas.openxmlformats.org/officeDocument/2006/relationships/hyperlink" Target="http://drive.google.com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 algn="l"/>
            <a:r>
              <a:rPr lang="en-US" b="1" u="sng" dirty="0" smtClean="0"/>
              <a:t>Warm-up!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7543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 a point. 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US" dirty="0" smtClean="0"/>
              <a:t>oint.</a:t>
            </a:r>
            <a:endParaRPr lang="en-US" dirty="0"/>
          </a:p>
          <a:p>
            <a:r>
              <a:rPr lang="en-US" dirty="0" smtClean="0"/>
              <a:t>Draw a line.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l</a:t>
            </a:r>
            <a:r>
              <a:rPr lang="en-US" dirty="0" smtClean="0"/>
              <a:t>ine. </a:t>
            </a:r>
          </a:p>
          <a:p>
            <a:r>
              <a:rPr lang="en-US" dirty="0" smtClean="0"/>
              <a:t>Draw a plane.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US" dirty="0" smtClean="0"/>
              <a:t>lane.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71800" y="533400"/>
            <a:ext cx="822960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Supply Check</a:t>
            </a:r>
            <a:endPara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08612" y="1600200"/>
            <a:ext cx="295275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Calculator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Pencil/Pen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3-Ring Binder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Notecards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Graph Paper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Ruler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Compass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Protractor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Scissors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00662" y="838200"/>
            <a:ext cx="73025" cy="6408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025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>
                <a:latin typeface="Century Gothic" pitchFamily="34" charset="0"/>
              </a:rPr>
              <a:t>D</a:t>
            </a:r>
            <a:r>
              <a:rPr lang="en-US" b="1" u="sng" dirty="0" smtClean="0">
                <a:latin typeface="Century Gothic" pitchFamily="34" charset="0"/>
              </a:rPr>
              <a:t>efined Term</a:t>
            </a:r>
            <a:r>
              <a:rPr lang="en-US" b="1" dirty="0" smtClean="0">
                <a:latin typeface="Century Gothic" pitchFamily="34" charset="0"/>
              </a:rPr>
              <a:t>:  items defined by means of undefined terms or previously defined terms.</a:t>
            </a:r>
            <a:endParaRPr lang="en-US" b="1" dirty="0"/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Collinear</a:t>
            </a:r>
            <a:r>
              <a:rPr lang="en-US" b="1" dirty="0" smtClean="0">
                <a:latin typeface="Century Gothic" pitchFamily="34" charset="0"/>
              </a:rPr>
              <a:t>:  points or other objects that all lie on one line.</a:t>
            </a:r>
            <a:endParaRPr lang="en-US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57250" y="4277369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/>
              <a:t>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38600" y="4277369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/>
              <a:t>B</a:t>
            </a:r>
          </a:p>
        </p:txBody>
      </p:sp>
      <p:sp>
        <p:nvSpPr>
          <p:cNvPr id="10" name="Oval 20"/>
          <p:cNvSpPr>
            <a:spLocks noChangeAspect="1" noChangeArrowheads="1"/>
          </p:cNvSpPr>
          <p:nvPr/>
        </p:nvSpPr>
        <p:spPr bwMode="auto">
          <a:xfrm>
            <a:off x="1131094" y="4791720"/>
            <a:ext cx="138113" cy="138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4198144" y="4791720"/>
            <a:ext cx="138113" cy="138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6000" y="3697931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Oval 20"/>
          <p:cNvSpPr>
            <a:spLocks noChangeAspect="1" noChangeArrowheads="1"/>
          </p:cNvSpPr>
          <p:nvPr/>
        </p:nvSpPr>
        <p:spPr bwMode="auto">
          <a:xfrm>
            <a:off x="6255544" y="4212282"/>
            <a:ext cx="138113" cy="138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391400" y="4277368"/>
            <a:ext cx="457200" cy="652464"/>
            <a:chOff x="7391400" y="4277368"/>
            <a:chExt cx="457200" cy="652464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7391400" y="4277368"/>
              <a:ext cx="457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6" name="Oval 20"/>
            <p:cNvSpPr>
              <a:spLocks noChangeAspect="1" noChangeArrowheads="1"/>
            </p:cNvSpPr>
            <p:nvPr/>
          </p:nvSpPr>
          <p:spPr bwMode="auto">
            <a:xfrm>
              <a:off x="7550944" y="4791719"/>
              <a:ext cx="138113" cy="1381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-800100" y="4871742"/>
            <a:ext cx="10325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391400" y="3940965"/>
            <a:ext cx="457200" cy="652464"/>
            <a:chOff x="7391400" y="4277368"/>
            <a:chExt cx="457200" cy="652464"/>
          </a:xfrm>
        </p:grpSpPr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391400" y="4277368"/>
              <a:ext cx="457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26" name="Oval 20"/>
            <p:cNvSpPr>
              <a:spLocks noChangeAspect="1" noChangeArrowheads="1"/>
            </p:cNvSpPr>
            <p:nvPr/>
          </p:nvSpPr>
          <p:spPr bwMode="auto">
            <a:xfrm>
              <a:off x="7550944" y="4791719"/>
              <a:ext cx="138113" cy="1381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5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8.79019E-7 L -3.33333E-6 -0.048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884 L -3.33333E-6 -2.22222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efined Term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:  items defined by means of undefined terms or previously defined terms.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Coplanar</a:t>
            </a:r>
            <a:r>
              <a:rPr lang="en-US" b="1" dirty="0" smtClean="0">
                <a:latin typeface="Century Gothic" pitchFamily="34" charset="0"/>
              </a:rPr>
              <a:t>:  points or other objects that all lie on one plane.</a:t>
            </a:r>
            <a:endParaRPr lang="en-US" b="1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622800" y="4040981"/>
            <a:ext cx="2971800" cy="1752600"/>
          </a:xfrm>
          <a:prstGeom prst="parallelogram">
            <a:avLst>
              <a:gd name="adj" fmla="val 47826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1" name="Oval 13"/>
          <p:cNvSpPr>
            <a:spLocks noChangeAspect="1" noChangeArrowheads="1"/>
          </p:cNvSpPr>
          <p:nvPr/>
        </p:nvSpPr>
        <p:spPr bwMode="auto">
          <a:xfrm>
            <a:off x="5537200" y="4421981"/>
            <a:ext cx="119063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Oval 18"/>
          <p:cNvSpPr>
            <a:spLocks noChangeAspect="1" noChangeArrowheads="1"/>
          </p:cNvSpPr>
          <p:nvPr/>
        </p:nvSpPr>
        <p:spPr bwMode="auto">
          <a:xfrm>
            <a:off x="6680200" y="5183981"/>
            <a:ext cx="119063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375400" y="5199856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0975" y="5029200"/>
            <a:ext cx="473075" cy="457200"/>
            <a:chOff x="5260975" y="5183981"/>
            <a:chExt cx="473075" cy="457200"/>
          </a:xfrm>
        </p:grpSpPr>
        <p:sp>
          <p:nvSpPr>
            <p:cNvPr id="23" name="Oval 15"/>
            <p:cNvSpPr>
              <a:spLocks noChangeAspect="1" noChangeArrowheads="1"/>
            </p:cNvSpPr>
            <p:nvPr/>
          </p:nvSpPr>
          <p:spPr bwMode="auto">
            <a:xfrm>
              <a:off x="5614988" y="5201444"/>
              <a:ext cx="119062" cy="1190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5260975" y="5183981"/>
              <a:ext cx="352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94425" y="4498181"/>
            <a:ext cx="457200" cy="457200"/>
            <a:chOff x="6194425" y="4498181"/>
            <a:chExt cx="457200" cy="457200"/>
          </a:xfrm>
        </p:grpSpPr>
        <p:sp>
          <p:nvSpPr>
            <p:cNvPr id="22" name="Oval 14"/>
            <p:cNvSpPr>
              <a:spLocks noChangeAspect="1" noChangeArrowheads="1"/>
            </p:cNvSpPr>
            <p:nvPr/>
          </p:nvSpPr>
          <p:spPr bwMode="auto">
            <a:xfrm>
              <a:off x="6194425" y="4822031"/>
              <a:ext cx="119063" cy="1190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6299200" y="4498181"/>
              <a:ext cx="352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641975" y="4083844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985000" y="4040981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cript MT Bold" pitchFamily="66" charset="0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2070" y="5395914"/>
            <a:ext cx="569119" cy="390524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01476" y="5179219"/>
            <a:ext cx="569119" cy="228600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0.144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0.15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7" grpId="0" animBg="1"/>
      <p:bldP spid="28" grpId="0"/>
      <p:bldP spid="31" grpId="0"/>
      <p:bldP spid="32" grpId="0"/>
      <p:bldP spid="5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efined Term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:  items defined by means of undefined terms or previously defined terms.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Triangle</a:t>
            </a:r>
            <a:r>
              <a:rPr lang="en-US" b="1" dirty="0" smtClean="0">
                <a:latin typeface="Century Gothic" pitchFamily="34" charset="0"/>
              </a:rPr>
              <a:t>:  a plane figure that is made by connecting three </a:t>
            </a:r>
            <a:r>
              <a:rPr lang="en-US" b="1" dirty="0" err="1" smtClean="0">
                <a:latin typeface="Century Gothic" pitchFamily="34" charset="0"/>
              </a:rPr>
              <a:t>noncollinear</a:t>
            </a:r>
            <a:r>
              <a:rPr lang="en-US" b="1" dirty="0" smtClean="0">
                <a:latin typeface="Century Gothic" pitchFamily="34" charset="0"/>
              </a:rPr>
              <a:t> points.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22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>
                <a:solidFill>
                  <a:srgbClr val="FF0000"/>
                </a:solidFill>
                <a:latin typeface="Century Gothic" pitchFamily="34" charset="0"/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efined Term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:  items not defined by means of basic words and concepts, but rather using examples or description.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" y="3352800"/>
            <a:ext cx="8305800" cy="327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Space</a:t>
            </a:r>
            <a:r>
              <a:rPr lang="en-US" b="1" dirty="0" smtClean="0">
                <a:latin typeface="Century Gothic" pitchFamily="34" charset="0"/>
              </a:rPr>
              <a:t>: points that extend infinitely in all 3 dimensions.  All points that we know.  Determined by 4 </a:t>
            </a:r>
            <a:r>
              <a:rPr lang="en-US" b="1" dirty="0" err="1" smtClean="0">
                <a:latin typeface="Century Gothic" pitchFamily="34" charset="0"/>
              </a:rPr>
              <a:t>noncoplanar</a:t>
            </a:r>
            <a:r>
              <a:rPr lang="en-US" b="1" dirty="0" smtClean="0">
                <a:latin typeface="Century Gothic" pitchFamily="34" charset="0"/>
              </a:rPr>
              <a:t> points.  No name since we only know of one.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2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pic>
        <p:nvPicPr>
          <p:cNvPr id="106507" name="Picture 11" descr="11_GEOM_C01-0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6285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437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511485"/>
              </p:ext>
            </p:extLst>
          </p:nvPr>
        </p:nvGraphicFramePr>
        <p:xfrm>
          <a:off x="3011488" y="3302000"/>
          <a:ext cx="21685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Equation" r:id="rId3" imgW="291960" imgH="215640" progId="Equation.DSMT4">
                  <p:embed/>
                </p:oleObj>
              </mc:Choice>
              <mc:Fallback>
                <p:oleObj name="Equation" r:id="rId3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3302000"/>
                        <a:ext cx="2168525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25168"/>
              </p:ext>
            </p:extLst>
          </p:nvPr>
        </p:nvGraphicFramePr>
        <p:xfrm>
          <a:off x="3241675" y="3365500"/>
          <a:ext cx="155416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"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365500"/>
                        <a:ext cx="1554163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96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566610"/>
              </p:ext>
            </p:extLst>
          </p:nvPr>
        </p:nvGraphicFramePr>
        <p:xfrm>
          <a:off x="2814638" y="3297238"/>
          <a:ext cx="2413000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3" imgW="355320" imgH="215640" progId="Equation.DSMT4">
                  <p:embed/>
                </p:oleObj>
              </mc:Choice>
              <mc:Fallback>
                <p:oleObj name="Equation" r:id="rId3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3297238"/>
                        <a:ext cx="2413000" cy="159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5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71656"/>
              </p:ext>
            </p:extLst>
          </p:nvPr>
        </p:nvGraphicFramePr>
        <p:xfrm>
          <a:off x="3136900" y="3436938"/>
          <a:ext cx="176371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Equation" r:id="rId3" imgW="228600" imgH="177480" progId="Equation.DSMT4">
                  <p:embed/>
                </p:oleObj>
              </mc:Choice>
              <mc:Fallback>
                <p:oleObj name="Equation" r:id="rId3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436938"/>
                        <a:ext cx="1763713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31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57335"/>
              </p:ext>
            </p:extLst>
          </p:nvPr>
        </p:nvGraphicFramePr>
        <p:xfrm>
          <a:off x="3484563" y="3417888"/>
          <a:ext cx="1068387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417888"/>
                        <a:ext cx="1068387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0" y="2667000"/>
            <a:ext cx="457200" cy="533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0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Login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From a desktop computer or a Chromebook:</a:t>
            </a:r>
          </a:p>
          <a:p>
            <a:r>
              <a:rPr lang="en-US" altLang="en-US" smtClean="0"/>
              <a:t>Students in grades K-5 will go </a:t>
            </a:r>
            <a:r>
              <a:rPr lang="en-US" altLang="en-US" u="sng" smtClean="0">
                <a:hlinkClick r:id="rId2"/>
              </a:rPr>
              <a:t>drive.google.com</a:t>
            </a:r>
            <a:r>
              <a:rPr lang="en-US" altLang="en-US" smtClean="0"/>
              <a:t> and login using their Google credentials (see below).</a:t>
            </a:r>
          </a:p>
          <a:p>
            <a:r>
              <a:rPr lang="en-US" altLang="en-US" smtClean="0"/>
              <a:t>Email: </a:t>
            </a:r>
            <a:r>
              <a:rPr lang="en-US" altLang="en-US" u="sng" smtClean="0">
                <a:hlinkClick r:id="rId3"/>
              </a:rPr>
              <a:t>StudentID@students.sd308.org</a:t>
            </a:r>
            <a:endParaRPr lang="en-US" altLang="en-US" smtClean="0"/>
          </a:p>
          <a:p>
            <a:r>
              <a:rPr lang="en-US" altLang="en-US" smtClean="0"/>
              <a:t>Password: what students login the district computer with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22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0228"/>
              </p:ext>
            </p:extLst>
          </p:nvPr>
        </p:nvGraphicFramePr>
        <p:xfrm>
          <a:off x="1592263" y="3365500"/>
          <a:ext cx="48545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3" imgW="634680" imgH="177480" progId="Equation.DSMT4">
                  <p:embed/>
                </p:oleObj>
              </mc:Choice>
              <mc:Fallback>
                <p:oleObj name="Equation" r:id="rId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3365500"/>
                        <a:ext cx="48545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7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13144"/>
              </p:ext>
            </p:extLst>
          </p:nvPr>
        </p:nvGraphicFramePr>
        <p:xfrm>
          <a:off x="3267075" y="3233738"/>
          <a:ext cx="1506538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233738"/>
                        <a:ext cx="1506538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9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1078"/>
              </p:ext>
            </p:extLst>
          </p:nvPr>
        </p:nvGraphicFramePr>
        <p:xfrm>
          <a:off x="3136900" y="3297238"/>
          <a:ext cx="1763713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name="Equation" r:id="rId3" imgW="228600" imgH="215640" progId="Equation.DSMT4">
                  <p:embed/>
                </p:oleObj>
              </mc:Choice>
              <mc:Fallback>
                <p:oleObj name="Equation" r:id="rId3" imgW="228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297238"/>
                        <a:ext cx="1763713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28600" y="1905000"/>
            <a:ext cx="3581400" cy="63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b="1" kern="1400" dirty="0" smtClean="0">
                <a:solidFill>
                  <a:srgbClr val="00529C"/>
                </a:solidFill>
                <a:effectLst/>
                <a:latin typeface="Calibri"/>
              </a:rPr>
              <a:t>What is this?</a:t>
            </a:r>
            <a:endParaRPr lang="en-US" sz="2800" b="1" dirty="0">
              <a:solidFill>
                <a:srgbClr val="004D7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6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09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132637"/>
            <a:ext cx="3657600" cy="182563"/>
          </a:xfrm>
        </p:spPr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00100" y="1550987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Use the figure to name a line containing point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K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905" name="Picture 785" descr="GEO01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216150"/>
            <a:ext cx="4546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11" name="Group 791"/>
          <p:cNvGrpSpPr>
            <a:grpSpLocks/>
          </p:cNvGrpSpPr>
          <p:nvPr/>
        </p:nvGrpSpPr>
        <p:grpSpPr bwMode="auto">
          <a:xfrm>
            <a:off x="457200" y="4387850"/>
            <a:ext cx="8229600" cy="1477962"/>
            <a:chOff x="288" y="2651"/>
            <a:chExt cx="5184" cy="931"/>
          </a:xfrm>
        </p:grpSpPr>
        <p:sp>
          <p:nvSpPr>
            <p:cNvPr id="5904" name="Rectangle 784"/>
            <p:cNvSpPr>
              <a:spLocks noChangeArrowheads="1"/>
            </p:cNvSpPr>
            <p:nvPr/>
          </p:nvSpPr>
          <p:spPr bwMode="auto">
            <a:xfrm>
              <a:off x="288" y="2651"/>
              <a:ext cx="5184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 dirty="0">
                  <a:solidFill>
                    <a:srgbClr val="00539D"/>
                  </a:solidFill>
                  <a:latin typeface="Arial" pitchFamily="34" charset="0"/>
                  <a:cs typeface="Arial" pitchFamily="34" charset="0"/>
                </a:rPr>
                <a:t>Answer:</a:t>
              </a:r>
              <a:r>
                <a:rPr lang="en-US" sz="2400" dirty="0">
                  <a:solidFill>
                    <a:srgbClr val="E01B22"/>
                  </a:solidFill>
                  <a:latin typeface="Arial" pitchFamily="34" charset="0"/>
                  <a:cs typeface="Arial" pitchFamily="34" charset="0"/>
                </a:rPr>
                <a:t> 	The line can be named as line </a:t>
              </a:r>
              <a:r>
                <a:rPr lang="en-US" sz="2800" dirty="0">
                  <a:solidFill>
                    <a:srgbClr val="E01B22"/>
                  </a:solidFill>
                  <a:latin typeface="Script MT Bold" pitchFamily="66" charset="0"/>
                  <a:cs typeface="Arial" pitchFamily="34" charset="0"/>
                </a:rPr>
                <a:t>a</a:t>
              </a:r>
              <a:r>
                <a:rPr lang="en-US" sz="2400" i="1" dirty="0">
                  <a:solidFill>
                    <a:srgbClr val="E01B22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sz="2400" dirty="0">
                <a:solidFill>
                  <a:srgbClr val="E01B2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910" name="Group 790"/>
            <p:cNvGrpSpPr>
              <a:grpSpLocks/>
            </p:cNvGrpSpPr>
            <p:nvPr/>
          </p:nvGrpSpPr>
          <p:grpSpPr bwMode="auto">
            <a:xfrm>
              <a:off x="288" y="2870"/>
              <a:ext cx="5088" cy="712"/>
              <a:chOff x="288" y="2870"/>
              <a:chExt cx="5088" cy="712"/>
            </a:xfrm>
          </p:grpSpPr>
          <p:sp>
            <p:nvSpPr>
              <p:cNvPr id="5907" name="Text Box 787"/>
              <p:cNvSpPr txBox="1">
                <a:spLocks noChangeArrowheads="1"/>
              </p:cNvSpPr>
              <p:nvPr/>
            </p:nvSpPr>
            <p:spPr bwMode="auto">
              <a:xfrm>
                <a:off x="288" y="2870"/>
                <a:ext cx="5088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 dirty="0">
                    <a:solidFill>
                      <a:srgbClr val="E01B22"/>
                    </a:solidFill>
                    <a:ea typeface="Times New Roman" pitchFamily="18" charset="0"/>
                    <a:cs typeface="Arial" charset="0"/>
                  </a:rPr>
                  <a:t>There are three points on the line. Any two of the points can be used to name the line.</a:t>
                </a:r>
              </a:p>
            </p:txBody>
          </p:sp>
          <p:pic>
            <p:nvPicPr>
              <p:cNvPr id="5909" name="Picture 789" descr="1-1-1a-red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" y="3294"/>
                <a:ext cx="2044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Rounded Rectangle 13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0736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132637"/>
            <a:ext cx="3657600" cy="182563"/>
          </a:xfrm>
        </p:spPr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00100" y="1550987"/>
            <a:ext cx="7980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Use the figure to name a plane containing point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L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457200" y="4065587"/>
            <a:ext cx="8229600" cy="1443038"/>
            <a:chOff x="288" y="2650"/>
            <a:chExt cx="5184" cy="909"/>
          </a:xfrm>
        </p:grpSpPr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288" y="2880"/>
              <a:ext cx="508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You can also use the letters of any three </a:t>
              </a:r>
              <a:r>
                <a:rPr lang="en-US" sz="2400" i="1" dirty="0" err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noncollinear</a:t>
              </a: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 </a:t>
              </a:r>
              <a:b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points to name the plane.</a:t>
              </a:r>
              <a:b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plane </a:t>
              </a:r>
              <a:r>
                <a:rPr lang="en-US" sz="2400" i="1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JKM</a:t>
              </a: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	plane </a:t>
              </a:r>
              <a:r>
                <a:rPr lang="en-US" sz="2400" i="1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KLM</a:t>
              </a:r>
              <a:r>
                <a:rPr lang="en-US" sz="2400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	plane </a:t>
              </a:r>
              <a:r>
                <a:rPr lang="en-US" sz="2400" i="1" dirty="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JLM</a:t>
              </a:r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288" y="2650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>
                <a:lnSpc>
                  <a:spcPct val="90000"/>
                </a:lnSpc>
                <a:spcBef>
                  <a:spcPct val="20000"/>
                </a:spcBef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 dirty="0">
                  <a:solidFill>
                    <a:srgbClr val="00539D"/>
                  </a:solidFill>
                  <a:latin typeface="Arial" pitchFamily="34" charset="0"/>
                  <a:cs typeface="Arial" pitchFamily="34" charset="0"/>
                </a:rPr>
                <a:t>Answer:</a:t>
              </a:r>
              <a:r>
                <a:rPr lang="en-US" sz="2400" dirty="0">
                  <a:solidFill>
                    <a:srgbClr val="E01B22"/>
                  </a:solidFill>
                  <a:latin typeface="Arial" pitchFamily="34" charset="0"/>
                  <a:cs typeface="Arial" pitchFamily="34" charset="0"/>
                </a:rPr>
                <a:t> 	The plane can be named as plane </a:t>
              </a:r>
              <a:r>
                <a:rPr lang="en-US" sz="2400" i="1" dirty="0">
                  <a:solidFill>
                    <a:srgbClr val="E01B2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dirty="0">
                  <a:solidFill>
                    <a:srgbClr val="E01B22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86029" name="Picture 13" descr="GEO01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216150"/>
            <a:ext cx="4546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00100" y="5539259"/>
            <a:ext cx="8191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letters of each of these names can be reordered to create other acceptable names for this plane. For example,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JKM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can also be written as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JMK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MKJ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KJM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KMJ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MJK</a:t>
            </a:r>
            <a:r>
              <a:rPr lang="en-US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There are 15 different three-letter names for this plane.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250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 advAuto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6980237"/>
            <a:ext cx="3657600" cy="182563"/>
          </a:xfrm>
        </p:spPr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40788" y="3570287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675" name="TPQuestion"/>
          <p:cNvSpPr>
            <a:spLocks noChangeArrowheads="1"/>
          </p:cNvSpPr>
          <p:nvPr/>
        </p:nvSpPr>
        <p:spPr bwMode="auto">
          <a:xfrm>
            <a:off x="533400" y="1547812"/>
            <a:ext cx="51911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84213" indent="-341313">
              <a:lnSpc>
                <a:spcPct val="90000"/>
              </a:lnSpc>
            </a:pPr>
            <a:r>
              <a:rPr lang="en-US" sz="2400" b="1" dirty="0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 Use the figure to name a line containing the point </a:t>
            </a:r>
            <a:r>
              <a:rPr lang="en-US" sz="2400" b="1" i="1" dirty="0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 dirty="0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13676" name="Picture 12" descr="GEO01-01-01b-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5737"/>
            <a:ext cx="2838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78" name="Group 14"/>
          <p:cNvGrpSpPr>
            <a:grpSpLocks/>
          </p:cNvGrpSpPr>
          <p:nvPr/>
        </p:nvGrpSpPr>
        <p:grpSpPr bwMode="auto">
          <a:xfrm>
            <a:off x="857250" y="2668587"/>
            <a:ext cx="2790825" cy="3225800"/>
            <a:chOff x="540" y="1568"/>
            <a:chExt cx="1758" cy="2032"/>
          </a:xfrm>
        </p:grpSpPr>
        <p:sp>
          <p:nvSpPr>
            <p:cNvPr id="113669" name="TP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0" y="1568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 dirty="0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dirty="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sz="2400" i="1" dirty="0">
                  <a:solidFill>
                    <a:srgbClr val="000000"/>
                  </a:solidFill>
                  <a:sym typeface="Symbol" pitchFamily="18" charset="2"/>
                </a:rPr>
                <a:t>X</a:t>
              </a: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 dirty="0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dirty="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sz="2400" i="1" dirty="0">
                  <a:solidFill>
                    <a:srgbClr val="000000"/>
                  </a:solidFill>
                  <a:sym typeface="Symbol" pitchFamily="18" charset="2"/>
                </a:rPr>
                <a:t>c</a:t>
              </a:r>
              <a:endParaRPr lang="pt-BR" sz="2400" dirty="0">
                <a:solidFill>
                  <a:srgbClr val="000000"/>
                </a:solidFill>
                <a:sym typeface="Symbol" pitchFamily="18" charset="2"/>
              </a:endParaRP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 dirty="0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dirty="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sz="2400" i="1" dirty="0">
                  <a:solidFill>
                    <a:srgbClr val="000000"/>
                  </a:solidFill>
                  <a:sym typeface="Symbol" pitchFamily="18" charset="2"/>
                </a:rPr>
                <a:t>Z</a:t>
              </a:r>
              <a:endParaRPr lang="pt-BR" sz="2400" dirty="0">
                <a:solidFill>
                  <a:srgbClr val="000000"/>
                </a:solidFill>
                <a:sym typeface="Symbol" pitchFamily="18" charset="2"/>
              </a:endParaRPr>
            </a:p>
            <a:p>
              <a:pPr marL="533400" indent="-533400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 dirty="0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 dirty="0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3677" name="Picture 13" descr="1-1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" y="3311"/>
              <a:ext cx="30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Check Prog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866775" y="5427662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7224" name="TPQuestion"/>
          <p:cNvSpPr>
            <a:spLocks noChangeArrowheads="1"/>
          </p:cNvSpPr>
          <p:nvPr/>
        </p:nvSpPr>
        <p:spPr bwMode="auto">
          <a:xfrm>
            <a:off x="533400" y="1547812"/>
            <a:ext cx="5191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Use the figure to name a plane containing point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Z.</a:t>
            </a:r>
          </a:p>
        </p:txBody>
      </p:sp>
      <p:pic>
        <p:nvPicPr>
          <p:cNvPr id="137225" name="Picture 9" descr="GEO01-01-01b-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5737"/>
            <a:ext cx="2838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2668587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sz="2400" i="1">
                <a:solidFill>
                  <a:srgbClr val="000000"/>
                </a:solidFill>
                <a:sym typeface="Symbol" pitchFamily="18" charset="2"/>
              </a:rPr>
              <a:t>XY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sz="2400" i="1">
                <a:solidFill>
                  <a:srgbClr val="000000"/>
                </a:solidFill>
                <a:sym typeface="Symbol" pitchFamily="18" charset="2"/>
              </a:rPr>
              <a:t>c</a:t>
            </a:r>
            <a:endParaRPr lang="pt-BR" sz="2400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sz="2400" i="1">
                <a:solidFill>
                  <a:srgbClr val="000000"/>
                </a:solidFill>
                <a:sym typeface="Symbol" pitchFamily="18" charset="2"/>
              </a:rPr>
              <a:t>XQY</a:t>
            </a:r>
            <a:endParaRPr lang="pt-BR" sz="2400">
              <a:solidFill>
                <a:srgbClr val="000000"/>
              </a:solidFill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sz="240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sz="2400" i="1">
                <a:solidFill>
                  <a:srgbClr val="000000"/>
                </a:solidFill>
                <a:sym typeface="Symbol" pitchFamily="18" charset="2"/>
              </a:rPr>
              <a:t>P</a:t>
            </a:r>
            <a:endParaRPr lang="pt-BR" sz="2400" b="1" i="1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0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7132637"/>
            <a:ext cx="3657600" cy="18256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1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722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averweb.com/images/gallery/dischullo%20patio%20add%20on%20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104648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2290870"/>
            <a:ext cx="65151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 dirty="0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="1" dirty="0">
                <a:ea typeface="Times New Roman" pitchFamily="18" charset="0"/>
                <a:cs typeface="Arial" charset="0"/>
              </a:rPr>
              <a:t>. Name the geometric shape modeled by a 10 </a:t>
            </a:r>
            <a:r>
              <a:rPr lang="en-US" sz="2400" b="1" dirty="0">
                <a:ea typeface="Times New Roman" pitchFamily="18" charset="0"/>
                <a:cs typeface="Arial" charset="0"/>
                <a:sym typeface="Symbol" pitchFamily="18" charset="2"/>
              </a:rPr>
              <a:t></a:t>
            </a:r>
            <a:r>
              <a:rPr lang="en-US" sz="2400" b="1" dirty="0">
                <a:ea typeface="Times New Roman" pitchFamily="18" charset="0"/>
                <a:cs typeface="Arial" charset="0"/>
              </a:rPr>
              <a:t> 12 patio.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3400" y="3690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</a:t>
            </a:r>
            <a:r>
              <a:rPr lang="en-US" sz="2400" b="1" dirty="0">
                <a:solidFill>
                  <a:srgbClr val="E01B22"/>
                </a:solidFill>
              </a:rPr>
              <a:t>The patio models a plane.</a:t>
            </a:r>
          </a:p>
        </p:txBody>
      </p:sp>
      <p:pic>
        <p:nvPicPr>
          <p:cNvPr id="6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j04380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96" y="1017759"/>
            <a:ext cx="485604" cy="4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6200" y="1057922"/>
            <a:ext cx="273727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767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Real World EXAMPLE 2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244979" y="0"/>
            <a:ext cx="9978639" cy="838200"/>
          </a:xfrm>
          <a:prstGeom prst="rect">
            <a:avLst/>
          </a:prstGeom>
          <a:gradFill flip="none" rotWithShape="1">
            <a:gsLst>
              <a:gs pos="100000">
                <a:srgbClr val="006E9E"/>
              </a:gs>
              <a:gs pos="2000">
                <a:srgbClr val="7DC4FF"/>
              </a:gs>
              <a:gs pos="30000">
                <a:srgbClr val="003750"/>
              </a:gs>
              <a:gs pos="87000">
                <a:srgbClr val="006E9E"/>
              </a:gs>
              <a:gs pos="100000">
                <a:srgbClr val="7DC4FF"/>
              </a:gs>
            </a:gsLst>
            <a:lin ang="5400000" scaled="1"/>
            <a:tileRect/>
          </a:gra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76200" y="0"/>
            <a:ext cx="762000" cy="838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81000" y="837486"/>
            <a:ext cx="9677400" cy="15240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8612" y="214771"/>
            <a:ext cx="96468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8FDE"/>
                </a:solidFill>
              </a:rPr>
              <a:t>LESSON</a:t>
            </a:r>
            <a:endParaRPr lang="en-US" sz="1900" dirty="0">
              <a:solidFill>
                <a:srgbClr val="008FD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490" y="-180439"/>
            <a:ext cx="1595310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/>
                <a:solidFill>
                  <a:srgbClr val="8BCB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Arial" pitchFamily="34" charset="0"/>
              </a:rPr>
              <a:t>1-1</a:t>
            </a:r>
            <a:endParaRPr lang="en-US" sz="6600" b="1" spc="150" dirty="0">
              <a:ln w="11430"/>
              <a:solidFill>
                <a:srgbClr val="8BCB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6525" y="68759"/>
            <a:ext cx="6454075" cy="769441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Points, Lines, And Planes</a:t>
            </a:r>
            <a:endParaRPr lang="en-US" sz="4400" b="1" cap="none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352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linois-map.org/illinois-road-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74" y="2064727"/>
            <a:ext cx="2952025" cy="47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7132637"/>
            <a:ext cx="3657600" cy="182563"/>
          </a:xfrm>
        </p:spPr>
        <p:txBody>
          <a:bodyPr/>
          <a:lstStyle/>
          <a:p>
            <a:r>
              <a:rPr lang="en-US"/>
              <a:t>Example 2a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7250" y="2744787"/>
            <a:ext cx="47815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point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line segment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plane</a:t>
            </a:r>
          </a:p>
          <a:p>
            <a:pPr marL="533400" indent="-533400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30616" y="2716212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06" y="1005843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Question"/>
          <p:cNvSpPr>
            <a:spLocks noChangeArrowheads="1"/>
          </p:cNvSpPr>
          <p:nvPr/>
        </p:nvSpPr>
        <p:spPr bwMode="auto">
          <a:xfrm>
            <a:off x="533400" y="1550987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>
              <a:lnSpc>
                <a:spcPct val="90000"/>
              </a:lnSpc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 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Name the geometric shape modeled by a colored dot on a map used to mark the location of a city.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" y="1057922"/>
            <a:ext cx="273727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0767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Real World EXAMPLE 2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5" descr="j04380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96" y="1017759"/>
            <a:ext cx="485604" cy="4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5" grpId="0" animBg="1"/>
      <p:bldP spid="11469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543877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Draw a surface to represent plane </a:t>
            </a:r>
            <a:r>
              <a:rPr lang="en-US" sz="2400" i="1">
                <a:solidFill>
                  <a:srgbClr val="000000"/>
                </a:solidFill>
              </a:rPr>
              <a:t>R</a:t>
            </a:r>
            <a:r>
              <a:rPr lang="en-US" sz="2400">
                <a:solidFill>
                  <a:srgbClr val="000000"/>
                </a:solidFill>
              </a:rPr>
              <a:t> and label it.</a:t>
            </a:r>
          </a:p>
        </p:txBody>
      </p:sp>
      <p:pic>
        <p:nvPicPr>
          <p:cNvPr id="9222" name="Picture 6" descr="GEO01-01-03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3631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238625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7200" y="543877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Draw a line anywhere on the plane.</a:t>
            </a:r>
          </a:p>
        </p:txBody>
      </p:sp>
      <p:pic>
        <p:nvPicPr>
          <p:cNvPr id="91146" name="Picture 10" descr="GEO01-01-03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11" descr="GEO01-01-03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78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57200" y="5438775"/>
            <a:ext cx="83232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Draw dots on the line for point </a:t>
            </a:r>
            <a:r>
              <a:rPr lang="en-US" sz="2400" i="1">
                <a:solidFill>
                  <a:srgbClr val="000000"/>
                </a:solidFill>
              </a:rPr>
              <a:t>A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</a:rPr>
              <a:t>B</a:t>
            </a:r>
            <a:r>
              <a:rPr lang="en-US" sz="2400">
                <a:solidFill>
                  <a:srgbClr val="000000"/>
                </a:solidFill>
              </a:rPr>
              <a:t>. Label the points.</a:t>
            </a:r>
          </a:p>
        </p:txBody>
      </p:sp>
      <p:pic>
        <p:nvPicPr>
          <p:cNvPr id="141317" name="Picture 5" descr="GEO01-01-03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GEO01-01-03A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0629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GEO01-01-03A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 descr="GEO01-01-03A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42343" name="Picture 7" descr="GEO_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03850"/>
            <a:ext cx="38100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764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200" y="5434013"/>
            <a:ext cx="82867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Draw dots on this line for point </a:t>
            </a:r>
            <a:r>
              <a:rPr lang="en-US" sz="2400" i="1">
                <a:solidFill>
                  <a:srgbClr val="000000"/>
                </a:solidFill>
              </a:rPr>
              <a:t>D</a:t>
            </a:r>
            <a:r>
              <a:rPr lang="en-US" sz="2400">
                <a:solidFill>
                  <a:srgbClr val="000000"/>
                </a:solidFill>
              </a:rPr>
              <a:t> and </a:t>
            </a:r>
            <a:r>
              <a:rPr lang="en-US" sz="2400" i="1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. Label the points.</a:t>
            </a:r>
          </a:p>
        </p:txBody>
      </p:sp>
      <p:pic>
        <p:nvPicPr>
          <p:cNvPr id="143365" name="Picture 5" descr="GEO01-01-03A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GEO01-01-03A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7597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7200" y="543242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Label the intersection point of the two lines as </a:t>
            </a:r>
            <a:r>
              <a:rPr lang="en-US" sz="2400" i="1">
                <a:solidFill>
                  <a:srgbClr val="000000"/>
                </a:solidFill>
              </a:rPr>
              <a:t>P.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4389" name="Picture 5" descr="GEO01-01-03A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GEO01-01-03A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019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57200" y="34226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endParaRPr lang="en-US" sz="2400">
              <a:solidFill>
                <a:srgbClr val="E01B22"/>
              </a:solidFill>
            </a:endParaRPr>
          </a:p>
        </p:txBody>
      </p:sp>
      <p:pic>
        <p:nvPicPr>
          <p:cNvPr id="145413" name="Picture 5" descr="GEO01-01-03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GEO01-01-03A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GEO_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238750"/>
            <a:ext cx="75692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5813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857250" y="1589087"/>
            <a:ext cx="7594600" cy="1870075"/>
            <a:chOff x="540" y="960"/>
            <a:chExt cx="4784" cy="1178"/>
          </a:xfrm>
        </p:grpSpPr>
        <p:pic>
          <p:nvPicPr>
            <p:cNvPr id="146439" name="Picture 7" descr="GEO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64"/>
            <a:stretch>
              <a:fillRect/>
            </a:stretch>
          </p:blipFill>
          <p:spPr bwMode="auto">
            <a:xfrm>
              <a:off x="540" y="960"/>
              <a:ext cx="4784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44" name="Picture 12" descr="1-1-3b-red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48"/>
              <a:ext cx="812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6440" name="Picture 8" descr="GEO01-01-03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576637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1" name="Picture 9" descr="GEO01-01-03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576637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7437437"/>
            <a:ext cx="3657600" cy="182563"/>
          </a:xfrm>
        </p:spPr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57200" y="4692650"/>
            <a:ext cx="4867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dirty="0">
                <a:ea typeface="Times New Roman" pitchFamily="18" charset="0"/>
                <a:cs typeface="Arial" charset="0"/>
              </a:rPr>
              <a:t>There are an infinite number of points that are collinear with </a:t>
            </a:r>
            <a:r>
              <a:rPr lang="en-US" sz="2400" i="1" dirty="0">
                <a:ea typeface="Times New Roman" pitchFamily="18" charset="0"/>
                <a:cs typeface="Arial" charset="0"/>
              </a:rPr>
              <a:t>Q</a:t>
            </a:r>
            <a:r>
              <a:rPr lang="en-US" sz="2400" dirty="0">
                <a:ea typeface="Times New Roman" pitchFamily="18" charset="0"/>
                <a:cs typeface="Arial" charset="0"/>
              </a:rPr>
              <a:t> and </a:t>
            </a:r>
            <a:r>
              <a:rPr lang="en-US" sz="2400" i="1" dirty="0">
                <a:ea typeface="Times New Roman" pitchFamily="18" charset="0"/>
                <a:cs typeface="Arial" charset="0"/>
              </a:rPr>
              <a:t>R</a:t>
            </a:r>
            <a:r>
              <a:rPr lang="en-US" sz="2400" dirty="0">
                <a:ea typeface="Times New Roman" pitchFamily="18" charset="0"/>
                <a:cs typeface="Arial" charset="0"/>
              </a:rPr>
              <a:t>. In the graph, one such point is </a:t>
            </a:r>
            <a:r>
              <a:rPr lang="en-US" sz="2400" i="1" dirty="0">
                <a:ea typeface="Times New Roman" pitchFamily="18" charset="0"/>
                <a:cs typeface="Arial" charset="0"/>
              </a:rPr>
              <a:t>T</a:t>
            </a:r>
            <a:r>
              <a:rPr lang="en-US" sz="2400" dirty="0">
                <a:ea typeface="Times New Roman" pitchFamily="18" charset="0"/>
                <a:cs typeface="Arial" charset="0"/>
              </a:rPr>
              <a:t>(1, 0).</a:t>
            </a:r>
          </a:p>
        </p:txBody>
      </p:sp>
      <p:pic>
        <p:nvPicPr>
          <p:cNvPr id="146437" name="Picture 5" descr="GEO_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3" r="41968"/>
          <a:stretch>
            <a:fillRect/>
          </a:stretch>
        </p:blipFill>
        <p:spPr bwMode="auto">
          <a:xfrm>
            <a:off x="868363" y="3900488"/>
            <a:ext cx="439261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286250" y="3389312"/>
            <a:ext cx="1828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68425" indent="-1368425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146442" name="Picture 10" descr="GEO01-01-0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576637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5697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utoUpdateAnimBg="0"/>
      <p:bldP spid="14643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PQuestion"/>
          <p:cNvSpPr>
            <a:spLocks noGrp="1" noChangeArrowheads="1"/>
          </p:cNvSpPr>
          <p:nvPr>
            <p:ph type="title"/>
          </p:nvPr>
        </p:nvSpPr>
        <p:spPr>
          <a:xfrm>
            <a:off x="5486400" y="7132637"/>
            <a:ext cx="3657600" cy="182563"/>
          </a:xfrm>
        </p:spPr>
        <p:txBody>
          <a:bodyPr/>
          <a:lstStyle/>
          <a:p>
            <a:r>
              <a:rPr lang="en-US"/>
              <a:t>Example 3b</a:t>
            </a:r>
          </a:p>
        </p:txBody>
      </p:sp>
      <p:pic>
        <p:nvPicPr>
          <p:cNvPr id="140298" name="Picture 10" descr="GEO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837"/>
            <a:ext cx="784225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eck Prog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34" y="995069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621" y="1057922"/>
            <a:ext cx="1600200" cy="397668"/>
          </a:xfrm>
          <a:prstGeom prst="roundRect">
            <a:avLst>
              <a:gd name="adj" fmla="val 38991"/>
            </a:avLst>
          </a:prstGeom>
          <a:gradFill>
            <a:gsLst>
              <a:gs pos="100000">
                <a:srgbClr val="339933"/>
              </a:gs>
              <a:gs pos="2000">
                <a:srgbClr val="339933"/>
              </a:gs>
              <a:gs pos="46000">
                <a:srgbClr val="006600"/>
              </a:gs>
              <a:gs pos="100000">
                <a:srgbClr val="7DC4FF"/>
              </a:gs>
            </a:gsLst>
            <a:lin ang="5400000" scaled="1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34" y="1075678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6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70" name="Group 18"/>
          <p:cNvGrpSpPr>
            <a:grpSpLocks/>
          </p:cNvGrpSpPr>
          <p:nvPr/>
        </p:nvGrpSpPr>
        <p:grpSpPr bwMode="auto">
          <a:xfrm>
            <a:off x="857250" y="1609726"/>
            <a:ext cx="5694363" cy="4549775"/>
            <a:chOff x="540" y="999"/>
            <a:chExt cx="3587" cy="2866"/>
          </a:xfrm>
        </p:grpSpPr>
        <p:sp>
          <p:nvSpPr>
            <p:cNvPr id="151557" name="TP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0" y="1014"/>
              <a:ext cx="3060" cy="1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tabLst>
                  <a:tab pos="2914650" algn="l"/>
                </a:tabLst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	B.</a:t>
              </a:r>
              <a:b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</a:b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b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/>
              </a:r>
              <a:b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/>
              </a:r>
              <a:b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</a:br>
              <a:endParaRPr lang="pt-BR" sz="2400" b="1">
                <a:solidFill>
                  <a:srgbClr val="000000"/>
                </a:solidFill>
                <a:sym typeface="Symbol" pitchFamily="18" charset="2"/>
              </a:endParaRPr>
            </a:p>
            <a:p>
              <a:pPr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tabLst>
                  <a:tab pos="2914650" algn="l"/>
                </a:tabLst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51562" name="Picture 10" descr="GEO01-01-03b-YT-B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432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3" name="Picture 11" descr="GEO01-01-03b-YT-B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999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5" name="Picture 13" descr="GEO01-01-03b-YT-B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2432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999"/>
              <a:ext cx="1433" cy="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1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3b</a:t>
            </a: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857250" y="16097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95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be done in PENCIL!</a:t>
            </a:r>
          </a:p>
          <a:p>
            <a:r>
              <a:rPr lang="en-US" dirty="0" smtClean="0"/>
              <a:t>Name, period</a:t>
            </a:r>
            <a:r>
              <a:rPr lang="en-US" smtClean="0"/>
              <a:t>, comment, and </a:t>
            </a:r>
            <a:r>
              <a:rPr lang="en-US" dirty="0" smtClean="0"/>
              <a:t>assignment at the top of the paper.</a:t>
            </a:r>
          </a:p>
          <a:p>
            <a:r>
              <a:rPr lang="en-US" dirty="0" smtClean="0"/>
              <a:t>All work shown. This includes diagrams.</a:t>
            </a:r>
          </a:p>
          <a:p>
            <a:r>
              <a:rPr lang="en-US" dirty="0" smtClean="0"/>
              <a:t>I expect you to check your answers at home on my webpage. (Correct you answers in a different color.) </a:t>
            </a:r>
          </a:p>
          <a:p>
            <a:r>
              <a:rPr lang="en-US" dirty="0" smtClean="0"/>
              <a:t>I will grade a few problems for you to get credit.</a:t>
            </a:r>
          </a:p>
          <a:p>
            <a:r>
              <a:rPr lang="en-US" dirty="0" smtClean="0"/>
              <a:t>Comment at the top in a different color.</a:t>
            </a:r>
          </a:p>
          <a:p>
            <a:r>
              <a:rPr lang="en-US" dirty="0" smtClean="0"/>
              <a:t>Homework every night is worth 4 points.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82700" y="838200"/>
            <a:ext cx="4039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Expectations: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4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 algn="l"/>
            <a:r>
              <a:rPr lang="en-US" b="1" u="sng" dirty="0" smtClean="0"/>
              <a:t>Warm-up!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7543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 a point. 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US" dirty="0" smtClean="0"/>
              <a:t>oint.</a:t>
            </a:r>
            <a:endParaRPr lang="en-US" dirty="0"/>
          </a:p>
          <a:p>
            <a:r>
              <a:rPr lang="en-US" dirty="0" smtClean="0"/>
              <a:t>Draw a line.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l</a:t>
            </a:r>
            <a:r>
              <a:rPr lang="en-US" dirty="0" smtClean="0"/>
              <a:t>ine. </a:t>
            </a:r>
          </a:p>
          <a:p>
            <a:r>
              <a:rPr lang="en-US" dirty="0" smtClean="0"/>
              <a:t>Draw a plane.</a:t>
            </a:r>
          </a:p>
          <a:p>
            <a:pPr lvl="1"/>
            <a:r>
              <a:rPr lang="en-US" dirty="0" smtClean="0"/>
              <a:t>Give a real life example of a </a:t>
            </a:r>
          </a:p>
          <a:p>
            <a:pPr marL="457200" lvl="1" indent="0">
              <a:buNone/>
            </a:pPr>
            <a:r>
              <a:rPr lang="en-US" dirty="0"/>
              <a:t>p</a:t>
            </a:r>
            <a:r>
              <a:rPr lang="en-US" dirty="0" smtClean="0"/>
              <a:t>lane.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971800" y="922337"/>
            <a:ext cx="822960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Online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Exploration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10225" y="2286000"/>
            <a:ext cx="29527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Were we able to log in?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What did we learn?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00662" y="838200"/>
            <a:ext cx="73025" cy="6408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594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b="1" dirty="0" smtClean="0"/>
              <a:t>Assignment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810000" cy="41148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 smtClean="0">
                <a:latin typeface="Century Gothic" pitchFamily="34" charset="0"/>
              </a:rPr>
              <a:t>Summary: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 smtClean="0">
                <a:latin typeface="Century Gothic" pitchFamily="34" charset="0"/>
              </a:rPr>
              <a:t>What are some statements to summarize what we have learned today?</a:t>
            </a:r>
            <a:endParaRPr lang="en-US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19200"/>
            <a:ext cx="4038600" cy="4419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b="1" dirty="0" smtClean="0">
              <a:latin typeface="Century Gothic" pitchFamily="34" charset="0"/>
            </a:endParaRPr>
          </a:p>
          <a:p>
            <a:pPr>
              <a:defRPr/>
            </a:pPr>
            <a:r>
              <a:rPr lang="en-US" b="1">
                <a:latin typeface="Century Gothic" pitchFamily="34" charset="0"/>
              </a:rPr>
              <a:t>Finish online exploration </a:t>
            </a:r>
            <a:r>
              <a:rPr lang="en-US" b="1" smtClean="0">
                <a:latin typeface="Century Gothic" pitchFamily="34" charset="0"/>
              </a:rPr>
              <a:t>worksheet</a:t>
            </a:r>
          </a:p>
          <a:p>
            <a:pPr>
              <a:defRPr/>
            </a:pPr>
            <a:r>
              <a:rPr lang="en-US" b="1" dirty="0" smtClean="0">
                <a:latin typeface="Century Gothic" pitchFamily="34" charset="0"/>
              </a:rPr>
              <a:t>1.1 P. 8-12 #13-21, 32-38 even, 44-47</a:t>
            </a:r>
          </a:p>
          <a:p>
            <a:pPr>
              <a:defRPr/>
            </a:pPr>
            <a:endParaRPr lang="en-US" b="1" dirty="0">
              <a:latin typeface="Century Gothic" pitchFamily="34" charset="0"/>
            </a:endParaRPr>
          </a:p>
          <a:p>
            <a:pPr>
              <a:defRPr/>
            </a:pPr>
            <a:r>
              <a:rPr lang="en-US" b="1" dirty="0" smtClean="0">
                <a:latin typeface="Century Gothic" pitchFamily="34" charset="0"/>
              </a:rPr>
              <a:t>*Go to website for 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  answers</a:t>
            </a:r>
          </a:p>
          <a:p>
            <a:pPr>
              <a:buFontTx/>
              <a:buNone/>
              <a:defRPr/>
            </a:pPr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324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244979" y="0"/>
            <a:ext cx="9978639" cy="838200"/>
          </a:xfrm>
          <a:prstGeom prst="rect">
            <a:avLst/>
          </a:prstGeom>
          <a:gradFill flip="none" rotWithShape="1">
            <a:gsLst>
              <a:gs pos="100000">
                <a:srgbClr val="006E9E"/>
              </a:gs>
              <a:gs pos="2000">
                <a:srgbClr val="7DC4FF"/>
              </a:gs>
              <a:gs pos="30000">
                <a:srgbClr val="003750"/>
              </a:gs>
              <a:gs pos="87000">
                <a:srgbClr val="006E9E"/>
              </a:gs>
              <a:gs pos="100000">
                <a:srgbClr val="7DC4FF"/>
              </a:gs>
            </a:gsLst>
            <a:lin ang="5400000" scaled="1"/>
            <a:tileRect/>
          </a:gra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0"/>
            <a:ext cx="762000" cy="838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1000" y="837486"/>
            <a:ext cx="9677400" cy="15240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43554" y="-152400"/>
            <a:ext cx="6152646" cy="101566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Honors Geometry</a:t>
            </a:r>
            <a:endParaRPr lang="en-US" sz="6000" b="1" cap="none" spc="150" dirty="0">
              <a:ln w="11430"/>
              <a:solidFill>
                <a:srgbClr val="F8F8F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533400" y="1066800"/>
            <a:ext cx="84582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 smtClean="0">
                <a:latin typeface="Century Gothic" pitchFamily="34" charset="0"/>
              </a:rPr>
              <a:t>Today:</a:t>
            </a:r>
          </a:p>
          <a:p>
            <a:r>
              <a:rPr lang="en-US" b="1" dirty="0" smtClean="0">
                <a:latin typeface="Century Gothic" pitchFamily="34" charset="0"/>
              </a:rPr>
              <a:t>Chromebooks</a:t>
            </a:r>
          </a:p>
          <a:p>
            <a:r>
              <a:rPr lang="en-US" b="1" dirty="0" smtClean="0">
                <a:latin typeface="Century Gothic" pitchFamily="34" charset="0"/>
              </a:rPr>
              <a:t>1.1 Notes</a:t>
            </a:r>
          </a:p>
          <a:p>
            <a:r>
              <a:rPr lang="en-US" b="1" dirty="0" smtClean="0">
                <a:latin typeface="Century Gothic" pitchFamily="34" charset="0"/>
              </a:rPr>
              <a:t>Homework expectations.</a:t>
            </a:r>
          </a:p>
          <a:p>
            <a:r>
              <a:rPr lang="en-US" b="1" dirty="0" smtClean="0">
                <a:latin typeface="Century Gothic" pitchFamily="34" charset="0"/>
              </a:rPr>
              <a:t>Homework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228600" y="1219200"/>
            <a:ext cx="90678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1.1 Points, Lines and Planes</a:t>
            </a:r>
          </a:p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 </a:t>
            </a:r>
            <a:endParaRPr lang="en-US" sz="2800" b="1" dirty="0" smtClean="0">
              <a:latin typeface="Century Gothic" pitchFamily="34" charset="0"/>
              <a:cs typeface="Times New Roman" pitchFamily="18" charset="0"/>
            </a:endParaRPr>
          </a:p>
          <a:p>
            <a:pPr marL="914400" indent="-447675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Objective: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AutoNum type="arabicPeriod"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Identify and model points, lines, and planes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AutoNum type="arabicPeriod"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Identify intersecting lines and planes.</a:t>
            </a: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914400" algn="l"/>
              </a:tabLst>
            </a:pPr>
            <a:endParaRPr lang="en-US" sz="2800" b="1" dirty="0" smtClean="0">
              <a:latin typeface="Century Gothic" pitchFamily="34" charset="0"/>
              <a:cs typeface="Times New Roman" pitchFamily="18" charset="0"/>
            </a:endParaRPr>
          </a:p>
          <a:p>
            <a:pPr marL="914400" indent="-447675">
              <a:spcBef>
                <a:spcPct val="0"/>
              </a:spcBef>
              <a:buClr>
                <a:schemeClr val="tx1"/>
              </a:buClr>
              <a:buFontTx/>
              <a:buNone/>
              <a:tabLst>
                <a:tab pos="914400" algn="l"/>
              </a:tabLst>
            </a:pPr>
            <a:r>
              <a:rPr lang="en-US" sz="2800" b="1" dirty="0" smtClean="0">
                <a:latin typeface="Century Gothic" pitchFamily="34" charset="0"/>
                <a:cs typeface="Times New Roman" pitchFamily="18" charset="0"/>
              </a:rPr>
              <a:t>Vocabulary: </a:t>
            </a:r>
          </a:p>
          <a:p>
            <a:pPr marL="1093788" lvl="1" indent="-11113">
              <a:spcBef>
                <a:spcPct val="0"/>
              </a:spcBef>
              <a:buFontTx/>
              <a:buNone/>
              <a:tabLst>
                <a:tab pos="914400" algn="l"/>
              </a:tabLst>
            </a:pPr>
            <a:r>
              <a:rPr lang="en-US" b="1" dirty="0" smtClean="0">
                <a:latin typeface="Century Gothic" pitchFamily="34" charset="0"/>
                <a:cs typeface="Times New Roman" pitchFamily="18" charset="0"/>
              </a:rPr>
              <a:t>point, line, plane, collinear, coplanar, union*, intersection, definition, defined term, space</a:t>
            </a:r>
            <a:endParaRPr lang="en-US" b="1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Undefined Term</a:t>
            </a:r>
            <a:r>
              <a:rPr lang="en-US" b="1" dirty="0" smtClean="0">
                <a:latin typeface="Century Gothic" pitchFamily="34" charset="0"/>
              </a:rPr>
              <a:t>:  items not defined by means of more basic words and concepts, but rather using examples or descriptions.</a:t>
            </a:r>
            <a:endParaRPr lang="en-US" b="1" dirty="0"/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" y="33528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Point</a:t>
            </a:r>
            <a:r>
              <a:rPr lang="en-US" b="1" dirty="0" smtClean="0">
                <a:latin typeface="Century Gothic" pitchFamily="34" charset="0"/>
              </a:rPr>
              <a:t>:  a location with no dimensions.  Usually represented by a dot and a capital letter.</a:t>
            </a:r>
            <a:r>
              <a:rPr lang="en-US" sz="4000" b="1" dirty="0" smtClean="0">
                <a:latin typeface="Century Gothic" pitchFamily="34" charset="0"/>
              </a:rPr>
              <a:t> </a:t>
            </a:r>
            <a:r>
              <a:rPr lang="en-US" sz="2400" b="1" dirty="0" smtClean="0">
                <a:latin typeface="Century Gothic" pitchFamily="34" charset="0"/>
              </a:rPr>
              <a:t>	</a:t>
            </a:r>
            <a:endParaRPr lang="en-US" b="1" dirty="0"/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495800" y="501491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791200" y="4968875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/>
              <a:t>pt A</a:t>
            </a:r>
          </a:p>
        </p:txBody>
      </p:sp>
      <p:sp>
        <p:nvSpPr>
          <p:cNvPr id="42" name="Oval 20"/>
          <p:cNvSpPr>
            <a:spLocks noChangeAspect="1" noChangeArrowheads="1"/>
          </p:cNvSpPr>
          <p:nvPr/>
        </p:nvSpPr>
        <p:spPr bwMode="auto">
          <a:xfrm>
            <a:off x="4495800" y="4968875"/>
            <a:ext cx="92075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Undefined Term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:  items not defined by means of more basic words and concepts, but rather using examples or description.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" y="3352800"/>
            <a:ext cx="83058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Line</a:t>
            </a:r>
            <a:r>
              <a:rPr lang="en-US" b="1" dirty="0" smtClean="0">
                <a:latin typeface="Century Gothic" pitchFamily="34" charset="0"/>
              </a:rPr>
              <a:t>: made of points that extend in one dimension </a:t>
            </a:r>
            <a:r>
              <a:rPr lang="en-US" b="1" dirty="0">
                <a:latin typeface="Century Gothic" pitchFamily="34" charset="0"/>
              </a:rPr>
              <a:t>– no width or depth, but </a:t>
            </a:r>
            <a:r>
              <a:rPr lang="en-US" b="1" dirty="0" smtClean="0">
                <a:latin typeface="Century Gothic" pitchFamily="34" charset="0"/>
              </a:rPr>
              <a:t>infinite </a:t>
            </a:r>
            <a:r>
              <a:rPr lang="en-US" b="1" dirty="0">
                <a:latin typeface="Century Gothic" pitchFamily="34" charset="0"/>
              </a:rPr>
              <a:t>length.  2 points determine a line.</a:t>
            </a:r>
          </a:p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sz="2400" b="1" dirty="0" smtClean="0">
                <a:latin typeface="Century Gothic" pitchFamily="34" charset="0"/>
              </a:rPr>
              <a:t>	</a:t>
            </a:r>
            <a:endParaRPr lang="en-US" b="1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533400" y="5506244"/>
            <a:ext cx="800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317750" y="4922837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dirty="0"/>
              <a:t>A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337300" y="4922837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dirty="0"/>
              <a:t>B</a:t>
            </a: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784118"/>
              </p:ext>
            </p:extLst>
          </p:nvPr>
        </p:nvGraphicFramePr>
        <p:xfrm>
          <a:off x="2362200" y="5768975"/>
          <a:ext cx="915987" cy="72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68975"/>
                        <a:ext cx="915987" cy="72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846"/>
              </p:ext>
            </p:extLst>
          </p:nvPr>
        </p:nvGraphicFramePr>
        <p:xfrm>
          <a:off x="3977975" y="5768975"/>
          <a:ext cx="961036" cy="72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5" imgW="266400" imgH="203040" progId="Equation.DSMT4">
                  <p:embed/>
                </p:oleObj>
              </mc:Choice>
              <mc:Fallback>
                <p:oleObj name="Equation" r:id="rId5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975" y="5768975"/>
                        <a:ext cx="961036" cy="724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848600" y="4751387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4800">
                <a:latin typeface="Script MT Bold" pitchFamily="66" charset="0"/>
              </a:rPr>
              <a:t>l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5638800" y="5777468"/>
            <a:ext cx="1223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dirty="0"/>
              <a:t>line </a:t>
            </a:r>
            <a:r>
              <a:rPr lang="en-US" sz="4000" dirty="0">
                <a:latin typeface="Script MT Bold" pitchFamily="66" charset="0"/>
              </a:rPr>
              <a:t>l</a:t>
            </a:r>
          </a:p>
        </p:txBody>
      </p:sp>
      <p:sp>
        <p:nvSpPr>
          <p:cNvPr id="13" name="Oval 20"/>
          <p:cNvSpPr>
            <a:spLocks noChangeAspect="1" noChangeArrowheads="1"/>
          </p:cNvSpPr>
          <p:nvPr/>
        </p:nvSpPr>
        <p:spPr bwMode="auto">
          <a:xfrm>
            <a:off x="2476500" y="5437188"/>
            <a:ext cx="138113" cy="138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Oval 20"/>
          <p:cNvSpPr>
            <a:spLocks noChangeAspect="1" noChangeArrowheads="1"/>
          </p:cNvSpPr>
          <p:nvPr/>
        </p:nvSpPr>
        <p:spPr bwMode="auto">
          <a:xfrm>
            <a:off x="6461125" y="5437188"/>
            <a:ext cx="138113" cy="138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749300" y="5506244"/>
            <a:ext cx="76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7" grpId="0"/>
      <p:bldP spid="38" grpId="0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1143000"/>
            <a:ext cx="85344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FontTx/>
              <a:buNone/>
              <a:tabLst>
                <a:tab pos="685800" algn="l"/>
              </a:tabLst>
            </a:pPr>
            <a:r>
              <a:rPr lang="en-US" b="1" u="sng" dirty="0" smtClean="0">
                <a:solidFill>
                  <a:srgbClr val="FF0000"/>
                </a:solidFill>
                <a:latin typeface="Century Gothic" pitchFamily="34" charset="0"/>
              </a:rPr>
              <a:t>Undefined Term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:  items not defined by means of more basic words and concepts, but rather using examples or description.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3200400" y="2667000"/>
            <a:ext cx="92075" cy="9207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" y="3352800"/>
            <a:ext cx="8839200" cy="327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  <a:tabLst>
                <a:tab pos="685800" algn="l"/>
              </a:tabLst>
            </a:pPr>
            <a:r>
              <a:rPr lang="en-US" b="1" u="sng" dirty="0" smtClean="0">
                <a:latin typeface="Century Gothic" pitchFamily="34" charset="0"/>
              </a:rPr>
              <a:t>Plane</a:t>
            </a:r>
            <a:r>
              <a:rPr lang="en-US" b="1" dirty="0" smtClean="0">
                <a:latin typeface="Century Gothic" pitchFamily="34" charset="0"/>
              </a:rPr>
              <a:t>: made of points that extend infinitely in two directions, but has no height.  A flat surface with no thickness.  Three </a:t>
            </a:r>
            <a:r>
              <a:rPr lang="en-US" b="1" dirty="0" err="1" smtClean="0">
                <a:solidFill>
                  <a:srgbClr val="FF3E11"/>
                </a:solidFill>
                <a:latin typeface="Century Gothic" pitchFamily="34" charset="0"/>
              </a:rPr>
              <a:t>noncollinear</a:t>
            </a:r>
            <a:r>
              <a:rPr lang="en-US" b="1" dirty="0" smtClean="0">
                <a:solidFill>
                  <a:srgbClr val="FF3E11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latin typeface="Century Gothic" pitchFamily="34" charset="0"/>
              </a:rPr>
              <a:t>points determine 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and name a plane.  A capital 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script letter can also name 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a plane.</a:t>
            </a:r>
            <a:endParaRPr lang="en-US" b="1" dirty="0"/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6096000" y="4953000"/>
            <a:ext cx="2971800" cy="1752600"/>
          </a:xfrm>
          <a:prstGeom prst="parallelogram">
            <a:avLst>
              <a:gd name="adj" fmla="val 47826"/>
            </a:avLst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Oval 13"/>
          <p:cNvSpPr>
            <a:spLocks noChangeAspect="1" noChangeArrowheads="1"/>
          </p:cNvSpPr>
          <p:nvPr/>
        </p:nvSpPr>
        <p:spPr bwMode="auto">
          <a:xfrm>
            <a:off x="7010400" y="5334000"/>
            <a:ext cx="119063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7667625" y="5734050"/>
            <a:ext cx="119063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val 15"/>
          <p:cNvSpPr>
            <a:spLocks noChangeAspect="1" noChangeArrowheads="1"/>
          </p:cNvSpPr>
          <p:nvPr/>
        </p:nvSpPr>
        <p:spPr bwMode="auto">
          <a:xfrm>
            <a:off x="7088188" y="6113463"/>
            <a:ext cx="119062" cy="11906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val 18"/>
          <p:cNvSpPr>
            <a:spLocks noChangeAspect="1" noChangeArrowheads="1"/>
          </p:cNvSpPr>
          <p:nvPr/>
        </p:nvSpPr>
        <p:spPr bwMode="auto">
          <a:xfrm>
            <a:off x="8153400" y="6096000"/>
            <a:ext cx="119063" cy="1190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7848600" y="6111875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6734175" y="6096000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772400" y="5410200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7115175" y="4995863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8458200" y="49530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cript MT Bold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246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8"/>
  <p:tag name="QUESTIONALIAS" val="Example 3"/>
  <p:tag name="ANSWERSALIAS" val="A¤B¤C¤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F791C3AB493490586C525EC784BF840"/>
  <p:tag name="VALUES" val="Correct¤Incorrect¤Incorrect¤Incorrect"/>
  <p:tag name="TOTALRESPONSES" val="5"/>
  <p:tag name="SLICED" val="False"/>
  <p:tag name="RESPONSES" val="NA,1,5,2;4;1;3;4;"/>
  <p:tag name="CHARTSTRINGSTD" val="1 1 1 2"/>
  <p:tag name="CHARTSTRINGREV" val="2 1 1 1"/>
  <p:tag name="CHARTSTRINGSTDPER" val="0.2 0.2 0.2 0.4"/>
  <p:tag name="CHARTSTRINGREVPER" val="0.4 0.2 0.2 0.2"/>
  <p:tag name="QUESTIONALIAS" val="Example 3b"/>
  <p:tag name="ANSWERSALIAS" val="A¤B¤C¤D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3;4;2;3;2;"/>
  <p:tag name="CHARTSTRINGSTD" val="0 2 2 1"/>
  <p:tag name="CHARTSTRINGREV" val="1 2 2 0"/>
  <p:tag name="CHARTSTRINGSTDPER" val="0 0.4 0.4 0.2"/>
  <p:tag name="CHARTSTRINGREVPER" val="0.2 0.4 0.4 0"/>
  <p:tag name="VALUES" val="Incorrect¤Correct¤Incorrect¤Incorrect"/>
  <p:tag name="QUESTIONALIAS" val="Example 1a"/>
  <p:tag name="ANSWERSALIAS" val="A¤B¤C¤D"/>
  <p:tag name="RESPONSESGATHER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48940211BD6D48E181062292EC2303B7"/>
  <p:tag name="VALUES" val="Incorrect¤Incorrect¤Incorrect¤Correct"/>
  <p:tag name="TOTALRESPONSES" val="5"/>
  <p:tag name="SLICED" val="False"/>
  <p:tag name="RESPONSES" val="NA,1,5,1;2;1;3;4;"/>
  <p:tag name="CHARTSTRINGSTD" val="2 1 1 1"/>
  <p:tag name="CHARTSTRINGREV" val="1 1 1 2"/>
  <p:tag name="CHARTSTRINGSTDPER" val="0.4 0.2 0.2 0.2"/>
  <p:tag name="CHARTSTRINGREVPER" val="0.2 0.2 0.2 0.4"/>
  <p:tag name="QUESTIONALIAS" val="Example 1b"/>
  <p:tag name="ANSWERSALIAS" val="A¤B¤C¤D"/>
  <p:tag name="RESPONSESGATHER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Correct¤Incorrect¤Incorrect¤Incorrect"/>
  <p:tag name="TOTALRESPONSES" val="5"/>
  <p:tag name="SLICED" val="False"/>
  <p:tag name="RESPONSES" val="NA,1,5,1;2;4;3;2;"/>
  <p:tag name="CHARTSTRINGSTD" val="1 2 1 1"/>
  <p:tag name="CHARTSTRINGREV" val="1 1 2 1"/>
  <p:tag name="CHARTSTRINGSTDPER" val="0.2 0.4 0.2 0.2"/>
  <p:tag name="CHARTSTRINGREVPER" val="0.2 0.2 0.4 0.2"/>
  <p:tag name="QUESTIONALIAS" val="Example 2a"/>
  <p:tag name="ANSWERSALIAS" val="A¤B¤C¤D"/>
  <p:tag name="RESPONSESGATHER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1045</Words>
  <Application>Microsoft Office PowerPoint</Application>
  <PresentationFormat>On-screen Show (4:3)</PresentationFormat>
  <Paragraphs>198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Warm-up!</vt:lpstr>
      <vt:lpstr>How to Login</vt:lpstr>
      <vt:lpstr>PowerPoint Presentation</vt:lpstr>
      <vt:lpstr>Warm-up!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</vt:lpstr>
      <vt:lpstr>Example 1</vt:lpstr>
      <vt:lpstr>Example 1a</vt:lpstr>
      <vt:lpstr>PowerPoint Presentation</vt:lpstr>
      <vt:lpstr>Example 2</vt:lpstr>
      <vt:lpstr>Example 2a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3b</vt:lpstr>
      <vt:lpstr>Example 3b</vt:lpstr>
      <vt:lpstr>PowerPoint Presentation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00, 00</dc:creator>
  <cp:lastModifiedBy>00, 00</cp:lastModifiedBy>
  <cp:revision>67</cp:revision>
  <dcterms:created xsi:type="dcterms:W3CDTF">2014-08-12T18:30:18Z</dcterms:created>
  <dcterms:modified xsi:type="dcterms:W3CDTF">2017-08-23T13:14:40Z</dcterms:modified>
</cp:coreProperties>
</file>