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399" r:id="rId2"/>
    <p:sldId id="400" r:id="rId3"/>
    <p:sldId id="365" r:id="rId4"/>
    <p:sldId id="375" r:id="rId5"/>
    <p:sldId id="368" r:id="rId6"/>
    <p:sldId id="370" r:id="rId7"/>
    <p:sldId id="260" r:id="rId8"/>
    <p:sldId id="376" r:id="rId9"/>
    <p:sldId id="377" r:id="rId10"/>
    <p:sldId id="379" r:id="rId11"/>
    <p:sldId id="380" r:id="rId12"/>
    <p:sldId id="381" r:id="rId13"/>
    <p:sldId id="382" r:id="rId14"/>
    <p:sldId id="384" r:id="rId15"/>
    <p:sldId id="385" r:id="rId16"/>
    <p:sldId id="387" r:id="rId17"/>
    <p:sldId id="386" r:id="rId18"/>
    <p:sldId id="397" r:id="rId19"/>
    <p:sldId id="388" r:id="rId20"/>
    <p:sldId id="340" r:id="rId21"/>
    <p:sldId id="394" r:id="rId22"/>
    <p:sldId id="366" r:id="rId23"/>
    <p:sldId id="367" r:id="rId24"/>
    <p:sldId id="369" r:id="rId25"/>
    <p:sldId id="371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E9E"/>
    <a:srgbClr val="FF3E11"/>
    <a:srgbClr val="004D70"/>
    <a:srgbClr val="007CB4"/>
    <a:srgbClr val="006600"/>
    <a:srgbClr val="339933"/>
    <a:srgbClr val="66FFFF"/>
    <a:srgbClr val="008FDE"/>
    <a:srgbClr val="7DC4FF"/>
    <a:srgbClr val="008D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286" autoAdjust="0"/>
  </p:normalViewPr>
  <p:slideViewPr>
    <p:cSldViewPr>
      <p:cViewPr varScale="1">
        <p:scale>
          <a:sx n="41" d="100"/>
          <a:sy n="41" d="100"/>
        </p:scale>
        <p:origin x="-1314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4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728133-FC3B-48CB-85D7-39260E9A7D5B}" type="datetimeFigureOut">
              <a:rPr lang="en-US" smtClean="0"/>
              <a:t>8/25/2017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A434FF-031B-4CDE-8C94-69A466228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786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15DD4-9480-465D-96CF-0E955757BD6C}" type="datetimeFigureOut">
              <a:rPr lang="en-US" smtClean="0"/>
              <a:t>8/25/2017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F16F6-CB3F-4EE9-82B1-081883598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474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15DD4-9480-465D-96CF-0E955757BD6C}" type="datetimeFigureOut">
              <a:rPr lang="en-US" smtClean="0"/>
              <a:t>8/25/2017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F16F6-CB3F-4EE9-82B1-081883598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976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15DD4-9480-465D-96CF-0E955757BD6C}" type="datetimeFigureOut">
              <a:rPr lang="en-US" smtClean="0"/>
              <a:t>8/25/2017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F16F6-CB3F-4EE9-82B1-081883598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0816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0" y="6953250"/>
            <a:ext cx="3657600" cy="182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371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057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5ADE6-2F69-4DCF-862F-F08C72AE59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087855"/>
      </p:ext>
    </p:extLst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15DD4-9480-465D-96CF-0E955757BD6C}" type="datetimeFigureOut">
              <a:rPr lang="en-US" smtClean="0"/>
              <a:t>8/25/2017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F16F6-CB3F-4EE9-82B1-081883598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0291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15DD4-9480-465D-96CF-0E955757BD6C}" type="datetimeFigureOut">
              <a:rPr lang="en-US" smtClean="0"/>
              <a:t>8/25/2017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F16F6-CB3F-4EE9-82B1-081883598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5489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15DD4-9480-465D-96CF-0E955757BD6C}" type="datetimeFigureOut">
              <a:rPr lang="en-US" smtClean="0"/>
              <a:t>8/25/2017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F16F6-CB3F-4EE9-82B1-081883598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962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15DD4-9480-465D-96CF-0E955757BD6C}" type="datetimeFigureOut">
              <a:rPr lang="en-US" smtClean="0"/>
              <a:t>8/25/2017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F16F6-CB3F-4EE9-82B1-081883598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649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15DD4-9480-465D-96CF-0E955757BD6C}" type="datetimeFigureOut">
              <a:rPr lang="en-US" smtClean="0"/>
              <a:t>8/25/2017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F16F6-CB3F-4EE9-82B1-081883598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801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15DD4-9480-465D-96CF-0E955757BD6C}" type="datetimeFigureOut">
              <a:rPr lang="en-US" smtClean="0"/>
              <a:t>8/25/2017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F16F6-CB3F-4EE9-82B1-081883598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319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15DD4-9480-465D-96CF-0E955757BD6C}" type="datetimeFigureOut">
              <a:rPr lang="en-US" smtClean="0"/>
              <a:t>8/25/2017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F16F6-CB3F-4EE9-82B1-081883598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3953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15DD4-9480-465D-96CF-0E955757BD6C}" type="datetimeFigureOut">
              <a:rPr lang="en-US" smtClean="0"/>
              <a:t>8/25/2017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F16F6-CB3F-4EE9-82B1-081883598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654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515DD4-9480-465D-96CF-0E955757BD6C}" type="datetimeFigureOut">
              <a:rPr lang="en-US" smtClean="0"/>
              <a:t>8/25/2017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CF16F6-CB3F-4EE9-82B1-081883598CD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838200"/>
          </a:xfrm>
          <a:prstGeom prst="rect">
            <a:avLst/>
          </a:prstGeom>
          <a:gradFill flip="none" rotWithShape="1">
            <a:gsLst>
              <a:gs pos="100000">
                <a:srgbClr val="006E9E"/>
              </a:gs>
              <a:gs pos="2000">
                <a:srgbClr val="7DC4FF"/>
              </a:gs>
              <a:gs pos="30000">
                <a:srgbClr val="003750"/>
              </a:gs>
              <a:gs pos="87000">
                <a:srgbClr val="006E9E"/>
              </a:gs>
              <a:gs pos="100000">
                <a:srgbClr val="7DC4FF"/>
              </a:gs>
            </a:gsLst>
            <a:lin ang="5400000" scaled="1"/>
            <a:tileRect/>
          </a:gradFill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685800" cy="838200"/>
          </a:xfrm>
          <a:prstGeom prst="rect">
            <a:avLst/>
          </a:prstGeom>
          <a:solidFill>
            <a:srgbClr val="00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837486"/>
            <a:ext cx="9144000" cy="152400"/>
          </a:xfrm>
          <a:prstGeom prst="rect">
            <a:avLst/>
          </a:prstGeom>
          <a:solidFill>
            <a:srgbClr val="FF3E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 rot="16200000">
            <a:off x="78612" y="214771"/>
            <a:ext cx="964689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 smtClean="0">
                <a:solidFill>
                  <a:srgbClr val="008FDE"/>
                </a:solidFill>
              </a:rPr>
              <a:t>LESSON</a:t>
            </a:r>
            <a:endParaRPr lang="en-US" sz="1900" dirty="0">
              <a:solidFill>
                <a:srgbClr val="008FD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614490" y="-180439"/>
            <a:ext cx="1595310" cy="1323439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8000" b="1" spc="150" dirty="0" smtClean="0">
                <a:ln w="11430"/>
                <a:solidFill>
                  <a:srgbClr val="8BCBF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cs typeface="Arial" pitchFamily="34" charset="0"/>
              </a:rPr>
              <a:t>1-2</a:t>
            </a:r>
            <a:endParaRPr lang="en-US" sz="6600" b="1" spc="150" dirty="0">
              <a:ln w="11430"/>
              <a:solidFill>
                <a:srgbClr val="8BCBFF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j-lt"/>
              <a:cs typeface="Arial" pitchFamily="34" charset="0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2133600" y="68759"/>
            <a:ext cx="4086440" cy="769441"/>
          </a:xfrm>
          <a:prstGeom prst="rect">
            <a:avLst/>
          </a:prstGeom>
          <a:noFill/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l"/>
            <a:r>
              <a:rPr lang="en-US" sz="4400" b="1" spc="150" dirty="0" smtClean="0">
                <a:ln w="11430"/>
                <a:solidFill>
                  <a:srgbClr val="F8F8F8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Linear Measure</a:t>
            </a:r>
            <a:endParaRPr lang="en-US" sz="4400" b="1" cap="none" spc="150" dirty="0">
              <a:ln w="11430"/>
              <a:solidFill>
                <a:srgbClr val="F8F8F8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59271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Relationship Id="rId5" Type="http://schemas.openxmlformats.org/officeDocument/2006/relationships/image" Target="../media/image11.pn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11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4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slideLayout" Target="../slideLayouts/slideLayout12.xml"/><Relationship Id="rId7" Type="http://schemas.openxmlformats.org/officeDocument/2006/relationships/oleObject" Target="../embeddings/oleObject9.bin"/><Relationship Id="rId2" Type="http://schemas.openxmlformats.org/officeDocument/2006/relationships/tags" Target="../tags/tag1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6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8.wmf"/><Relationship Id="rId4" Type="http://schemas.openxmlformats.org/officeDocument/2006/relationships/oleObject" Target="../embeddings/oleObject10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6.jpeg"/><Relationship Id="rId7" Type="http://schemas.openxmlformats.org/officeDocument/2006/relationships/image" Target="../media/image3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5.wmf"/><Relationship Id="rId5" Type="http://schemas.openxmlformats.org/officeDocument/2006/relationships/image" Target="../media/image2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4.w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image" Target="../media/image11.png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4.xml"/><Relationship Id="rId4" Type="http://schemas.openxmlformats.org/officeDocument/2006/relationships/image" Target="../media/image3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7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4"/>
          <p:cNvSpPr txBox="1">
            <a:spLocks noGrp="1" noChangeArrowheads="1"/>
          </p:cNvSpPr>
          <p:nvPr>
            <p:ph idx="1"/>
          </p:nvPr>
        </p:nvSpPr>
        <p:spPr>
          <a:xfrm>
            <a:off x="4419600" y="937419"/>
            <a:ext cx="4876800" cy="302498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sz="2400" b="1" dirty="0" smtClean="0">
                <a:solidFill>
                  <a:srgbClr val="FF0000"/>
                </a:solidFill>
                <a:latin typeface="Century Gothic" pitchFamily="34" charset="0"/>
              </a:rPr>
              <a:t>Today:</a:t>
            </a:r>
          </a:p>
          <a:p>
            <a:r>
              <a:rPr lang="en-US" sz="2400" b="1" dirty="0" smtClean="0">
                <a:solidFill>
                  <a:srgbClr val="FF0000"/>
                </a:solidFill>
                <a:latin typeface="Century Gothic" pitchFamily="34" charset="0"/>
              </a:rPr>
              <a:t>Warm-up</a:t>
            </a:r>
          </a:p>
          <a:p>
            <a:r>
              <a:rPr lang="en-US" sz="2400" b="1" dirty="0" smtClean="0">
                <a:solidFill>
                  <a:srgbClr val="FF0000"/>
                </a:solidFill>
                <a:latin typeface="Century Gothic" pitchFamily="34" charset="0"/>
              </a:rPr>
              <a:t>Homework questions?</a:t>
            </a:r>
          </a:p>
          <a:p>
            <a:r>
              <a:rPr lang="en-US" sz="2400" b="1" dirty="0" smtClean="0">
                <a:solidFill>
                  <a:srgbClr val="FF0000"/>
                </a:solidFill>
                <a:latin typeface="Century Gothic" pitchFamily="34" charset="0"/>
              </a:rPr>
              <a:t>Collect homework</a:t>
            </a:r>
          </a:p>
          <a:p>
            <a:r>
              <a:rPr lang="en-US" sz="2400" b="1" dirty="0" smtClean="0">
                <a:solidFill>
                  <a:srgbClr val="FF0000"/>
                </a:solidFill>
                <a:latin typeface="Century Gothic" pitchFamily="34" charset="0"/>
              </a:rPr>
              <a:t>1.2 Instruction</a:t>
            </a:r>
            <a:endParaRPr lang="en-US" sz="2400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04" t="18458" r="13427" b="60431"/>
          <a:stretch>
            <a:fillRect/>
          </a:stretch>
        </p:blipFill>
        <p:spPr bwMode="auto">
          <a:xfrm>
            <a:off x="990600" y="1447800"/>
            <a:ext cx="2667000" cy="160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457200" y="3276600"/>
            <a:ext cx="8610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b="1" dirty="0" smtClean="0">
                <a:solidFill>
                  <a:srgbClr val="7030A0"/>
                </a:solidFill>
                <a:latin typeface="Century Gothic" pitchFamily="34" charset="0"/>
              </a:rPr>
              <a:t>Warm-up:</a:t>
            </a:r>
          </a:p>
          <a:p>
            <a:pPr marL="514350" indent="-514350">
              <a:buAutoNum type="arabicPeriod"/>
            </a:pPr>
            <a:r>
              <a:rPr lang="en-US" b="1" dirty="0" smtClean="0">
                <a:solidFill>
                  <a:srgbClr val="7030A0"/>
                </a:solidFill>
                <a:latin typeface="Century Gothic" pitchFamily="34" charset="0"/>
              </a:rPr>
              <a:t>Name the intersection of plane Q and plane R.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7030A0"/>
                </a:solidFill>
                <a:latin typeface="Century Gothic" pitchFamily="34" charset="0"/>
              </a:rPr>
              <a:t>2. Name a point that is </a:t>
            </a:r>
            <a:r>
              <a:rPr lang="en-US" b="1" dirty="0" err="1" smtClean="0">
                <a:solidFill>
                  <a:srgbClr val="7030A0"/>
                </a:solidFill>
                <a:latin typeface="Century Gothic" pitchFamily="34" charset="0"/>
              </a:rPr>
              <a:t>noncoplanar</a:t>
            </a:r>
            <a:r>
              <a:rPr lang="en-US" b="1" dirty="0" smtClean="0">
                <a:solidFill>
                  <a:srgbClr val="7030A0"/>
                </a:solidFill>
                <a:latin typeface="Century Gothic" pitchFamily="34" charset="0"/>
              </a:rPr>
              <a:t> to plane R.</a:t>
            </a:r>
          </a:p>
          <a:p>
            <a:pPr marL="0" indent="0">
              <a:buNone/>
            </a:pPr>
            <a:endParaRPr lang="en-US" b="1" dirty="0" smtClean="0">
              <a:solidFill>
                <a:srgbClr val="7030A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4087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5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3</a:t>
            </a:r>
          </a:p>
        </p:txBody>
      </p:sp>
      <p:sp>
        <p:nvSpPr>
          <p:cNvPr id="115717" name="TPAnswers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57250" y="2641600"/>
            <a:ext cx="2790825" cy="322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533400" indent="-533400">
              <a:lnSpc>
                <a:spcPct val="90000"/>
              </a:lnSpc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400" b="1">
                <a:solidFill>
                  <a:srgbClr val="00539D"/>
                </a:solidFill>
                <a:sym typeface="Symbol" pitchFamily="18" charset="2"/>
              </a:rPr>
              <a:t>A.</a:t>
            </a:r>
            <a:r>
              <a:rPr lang="pt-BR" sz="2400" b="1">
                <a:solidFill>
                  <a:srgbClr val="000000"/>
                </a:solidFill>
                <a:sym typeface="Symbol" pitchFamily="18" charset="2"/>
              </a:rPr>
              <a:t>	16.8 mm</a:t>
            </a:r>
          </a:p>
          <a:p>
            <a:pPr marL="533400" indent="-533400">
              <a:lnSpc>
                <a:spcPct val="90000"/>
              </a:lnSpc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400" b="1">
                <a:solidFill>
                  <a:srgbClr val="00539D"/>
                </a:solidFill>
                <a:sym typeface="Symbol" pitchFamily="18" charset="2"/>
              </a:rPr>
              <a:t>B.</a:t>
            </a:r>
            <a:r>
              <a:rPr lang="pt-BR" sz="2400" b="1">
                <a:solidFill>
                  <a:srgbClr val="000000"/>
                </a:solidFill>
                <a:sym typeface="Symbol" pitchFamily="18" charset="2"/>
              </a:rPr>
              <a:t>	57.4 mm</a:t>
            </a:r>
          </a:p>
          <a:p>
            <a:pPr marL="533400" indent="-533400">
              <a:lnSpc>
                <a:spcPct val="90000"/>
              </a:lnSpc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400" b="1">
                <a:solidFill>
                  <a:srgbClr val="00539D"/>
                </a:solidFill>
                <a:sym typeface="Symbol" pitchFamily="18" charset="2"/>
              </a:rPr>
              <a:t>C.</a:t>
            </a:r>
            <a:r>
              <a:rPr lang="pt-BR" sz="2400" b="1">
                <a:solidFill>
                  <a:srgbClr val="000000"/>
                </a:solidFill>
                <a:sym typeface="Symbol" pitchFamily="18" charset="2"/>
              </a:rPr>
              <a:t>	67.2 mm</a:t>
            </a:r>
          </a:p>
          <a:p>
            <a:pPr marL="533400" indent="-533400">
              <a:lnSpc>
                <a:spcPct val="90000"/>
              </a:lnSpc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400" b="1">
                <a:solidFill>
                  <a:srgbClr val="00539D"/>
                </a:solidFill>
                <a:sym typeface="Symbol" pitchFamily="18" charset="2"/>
              </a:rPr>
              <a:t>D.</a:t>
            </a:r>
            <a:r>
              <a:rPr lang="pt-BR" sz="2400" b="1">
                <a:solidFill>
                  <a:srgbClr val="000000"/>
                </a:solidFill>
                <a:sym typeface="Symbol" pitchFamily="18" charset="2"/>
              </a:rPr>
              <a:t>	84 mm</a:t>
            </a:r>
          </a:p>
        </p:txBody>
      </p:sp>
      <p:sp>
        <p:nvSpPr>
          <p:cNvPr id="115718" name="TPQuestion"/>
          <p:cNvSpPr>
            <a:spLocks noChangeArrowheads="1"/>
          </p:cNvSpPr>
          <p:nvPr/>
        </p:nvSpPr>
        <p:spPr bwMode="auto">
          <a:xfrm>
            <a:off x="476250" y="1514475"/>
            <a:ext cx="653415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>
              <a:lnSpc>
                <a:spcPct val="90000"/>
              </a:lnSpc>
            </a:pPr>
            <a:r>
              <a:rPr lang="en-US" sz="2400" b="1">
                <a:solidFill>
                  <a:srgbClr val="00539D"/>
                </a:solidFill>
                <a:cs typeface="Times New Roman" pitchFamily="18" charset="0"/>
              </a:rPr>
              <a:t>Find </a:t>
            </a:r>
            <a:r>
              <a:rPr lang="en-US" sz="2400" b="1" i="1">
                <a:solidFill>
                  <a:srgbClr val="00539D"/>
                </a:solidFill>
                <a:cs typeface="Times New Roman" pitchFamily="18" charset="0"/>
              </a:rPr>
              <a:t>BD</a:t>
            </a:r>
            <a:r>
              <a:rPr lang="en-US" sz="2400" b="1">
                <a:solidFill>
                  <a:srgbClr val="00539D"/>
                </a:solidFill>
                <a:cs typeface="Times New Roman" pitchFamily="18" charset="0"/>
              </a:rPr>
              <a:t>. Assume that the figure is not drawn to scale.</a:t>
            </a:r>
          </a:p>
        </p:txBody>
      </p:sp>
      <p:sp>
        <p:nvSpPr>
          <p:cNvPr id="115719" name="Oval 7"/>
          <p:cNvSpPr>
            <a:spLocks noChangeArrowheads="1"/>
          </p:cNvSpPr>
          <p:nvPr/>
        </p:nvSpPr>
        <p:spPr bwMode="auto">
          <a:xfrm>
            <a:off x="857250" y="4489450"/>
            <a:ext cx="457200" cy="457200"/>
          </a:xfrm>
          <a:prstGeom prst="ellipse">
            <a:avLst/>
          </a:prstGeom>
          <a:noFill/>
          <a:ln w="57150">
            <a:solidFill>
              <a:srgbClr val="EC1D2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C1D24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grpSp>
        <p:nvGrpSpPr>
          <p:cNvPr id="115730" name="Group 18"/>
          <p:cNvGrpSpPr>
            <a:grpSpLocks/>
          </p:cNvGrpSpPr>
          <p:nvPr/>
        </p:nvGrpSpPr>
        <p:grpSpPr bwMode="auto">
          <a:xfrm>
            <a:off x="4562475" y="1676400"/>
            <a:ext cx="3438525" cy="3276600"/>
            <a:chOff x="2874" y="624"/>
            <a:chExt cx="2166" cy="2064"/>
          </a:xfrm>
        </p:grpSpPr>
        <p:grpSp>
          <p:nvGrpSpPr>
            <p:cNvPr id="115724" name="Group 12"/>
            <p:cNvGrpSpPr>
              <a:grpSpLocks/>
            </p:cNvGrpSpPr>
            <p:nvPr/>
          </p:nvGrpSpPr>
          <p:grpSpPr bwMode="auto">
            <a:xfrm rot="8000361" flipH="1">
              <a:off x="3137" y="1615"/>
              <a:ext cx="2064" cy="81"/>
              <a:chOff x="2640" y="1392"/>
              <a:chExt cx="2448" cy="96"/>
            </a:xfrm>
          </p:grpSpPr>
          <p:sp>
            <p:nvSpPr>
              <p:cNvPr id="115722" name="Line 10"/>
              <p:cNvSpPr>
                <a:spLocks noChangeShapeType="1"/>
              </p:cNvSpPr>
              <p:nvPr/>
            </p:nvSpPr>
            <p:spPr bwMode="auto">
              <a:xfrm>
                <a:off x="2640" y="1440"/>
                <a:ext cx="2448" cy="0"/>
              </a:xfrm>
              <a:prstGeom prst="line">
                <a:avLst/>
              </a:prstGeom>
              <a:noFill/>
              <a:ln w="28575">
                <a:solidFill>
                  <a:srgbClr val="00539D"/>
                </a:solidFill>
                <a:round/>
                <a:headEnd type="oval" w="lg" len="lg"/>
                <a:tailEnd type="oval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723" name="Oval 11"/>
              <p:cNvSpPr>
                <a:spLocks noChangeArrowheads="1"/>
              </p:cNvSpPr>
              <p:nvPr/>
            </p:nvSpPr>
            <p:spPr bwMode="auto">
              <a:xfrm>
                <a:off x="3216" y="1392"/>
                <a:ext cx="96" cy="96"/>
              </a:xfrm>
              <a:prstGeom prst="ellipse">
                <a:avLst/>
              </a:prstGeom>
              <a:solidFill>
                <a:srgbClr val="0053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15725" name="Text Box 13"/>
            <p:cNvSpPr txBox="1">
              <a:spLocks noChangeArrowheads="1"/>
            </p:cNvSpPr>
            <p:nvPr/>
          </p:nvSpPr>
          <p:spPr bwMode="auto">
            <a:xfrm>
              <a:off x="3438" y="2400"/>
              <a:ext cx="19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i="1"/>
                <a:t>B</a:t>
              </a:r>
            </a:p>
          </p:txBody>
        </p:sp>
        <p:sp>
          <p:nvSpPr>
            <p:cNvPr id="115726" name="Text Box 14"/>
            <p:cNvSpPr txBox="1">
              <a:spLocks noChangeArrowheads="1"/>
            </p:cNvSpPr>
            <p:nvPr/>
          </p:nvSpPr>
          <p:spPr bwMode="auto">
            <a:xfrm>
              <a:off x="3786" y="1998"/>
              <a:ext cx="19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i="1"/>
                <a:t>C</a:t>
              </a:r>
            </a:p>
          </p:txBody>
        </p:sp>
        <p:sp>
          <p:nvSpPr>
            <p:cNvPr id="115727" name="Text Box 15"/>
            <p:cNvSpPr txBox="1">
              <a:spLocks noChangeArrowheads="1"/>
            </p:cNvSpPr>
            <p:nvPr/>
          </p:nvSpPr>
          <p:spPr bwMode="auto">
            <a:xfrm>
              <a:off x="4848" y="894"/>
              <a:ext cx="19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i="1"/>
                <a:t>D</a:t>
              </a:r>
            </a:p>
          </p:txBody>
        </p:sp>
        <p:sp>
          <p:nvSpPr>
            <p:cNvPr id="115728" name="Text Box 16"/>
            <p:cNvSpPr txBox="1">
              <a:spLocks noChangeArrowheads="1"/>
            </p:cNvSpPr>
            <p:nvPr/>
          </p:nvSpPr>
          <p:spPr bwMode="auto">
            <a:xfrm>
              <a:off x="2874" y="2028"/>
              <a:ext cx="86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/>
                <a:t>16.8 mm</a:t>
              </a:r>
            </a:p>
          </p:txBody>
        </p:sp>
        <p:sp>
          <p:nvSpPr>
            <p:cNvPr id="115729" name="Text Box 17"/>
            <p:cNvSpPr txBox="1">
              <a:spLocks noChangeArrowheads="1"/>
            </p:cNvSpPr>
            <p:nvPr/>
          </p:nvSpPr>
          <p:spPr bwMode="auto">
            <a:xfrm>
              <a:off x="3576" y="1284"/>
              <a:ext cx="86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/>
                <a:t>50.4 mm</a:t>
              </a:r>
            </a:p>
          </p:txBody>
        </p:sp>
      </p:grpSp>
      <p:pic>
        <p:nvPicPr>
          <p:cNvPr id="17" name="Picture 16" descr="Check Progres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9234" y="995069"/>
            <a:ext cx="2846387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ounded Rectangle 17"/>
          <p:cNvSpPr/>
          <p:nvPr/>
        </p:nvSpPr>
        <p:spPr>
          <a:xfrm>
            <a:off x="53621" y="1057922"/>
            <a:ext cx="1600200" cy="397668"/>
          </a:xfrm>
          <a:prstGeom prst="roundRect">
            <a:avLst>
              <a:gd name="adj" fmla="val 38991"/>
            </a:avLst>
          </a:prstGeom>
          <a:gradFill>
            <a:gsLst>
              <a:gs pos="100000">
                <a:srgbClr val="339933"/>
              </a:gs>
              <a:gs pos="2000">
                <a:srgbClr val="339933"/>
              </a:gs>
              <a:gs pos="46000">
                <a:srgbClr val="006600"/>
              </a:gs>
              <a:gs pos="100000">
                <a:srgbClr val="7DC4FF"/>
              </a:gs>
            </a:gsLst>
            <a:lin ang="5400000" scaled="1"/>
          </a:gra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26634" y="1075678"/>
            <a:ext cx="1600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EXAMPLE 3</a:t>
            </a:r>
            <a:endParaRPr lang="en-US" b="1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17455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5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5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5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7" grpId="0" autoUpdateAnimBg="0"/>
      <p:bldP spid="115718" grpId="0" autoUpdateAnimBg="0"/>
      <p:bldP spid="1157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5486400" y="7285037"/>
            <a:ext cx="3657600" cy="182563"/>
          </a:xfrm>
        </p:spPr>
        <p:txBody>
          <a:bodyPr/>
          <a:lstStyle/>
          <a:p>
            <a:r>
              <a:rPr lang="en-US"/>
              <a:t>Example 4</a:t>
            </a:r>
          </a:p>
        </p:txBody>
      </p:sp>
      <p:sp>
        <p:nvSpPr>
          <p:cNvPr id="93188" name="Rectangle 4"/>
          <p:cNvSpPr>
            <a:spLocks noChangeArrowheads="1"/>
          </p:cNvSpPr>
          <p:nvPr/>
        </p:nvSpPr>
        <p:spPr bwMode="auto">
          <a:xfrm>
            <a:off x="876300" y="1703387"/>
            <a:ext cx="68199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400" b="1">
                <a:solidFill>
                  <a:srgbClr val="00539D"/>
                </a:solidFill>
                <a:ea typeface="Times New Roman" pitchFamily="18" charset="0"/>
                <a:cs typeface="Arial" charset="0"/>
              </a:rPr>
              <a:t>Find </a:t>
            </a:r>
            <a:r>
              <a:rPr lang="en-US" sz="2400" b="1" i="1">
                <a:solidFill>
                  <a:srgbClr val="00539D"/>
                </a:solidFill>
                <a:ea typeface="Times New Roman" pitchFamily="18" charset="0"/>
                <a:cs typeface="Arial" charset="0"/>
              </a:rPr>
              <a:t>LM</a:t>
            </a:r>
            <a:r>
              <a:rPr lang="en-US" sz="2400" b="1">
                <a:solidFill>
                  <a:srgbClr val="00539D"/>
                </a:solidFill>
                <a:ea typeface="Times New Roman" pitchFamily="18" charset="0"/>
                <a:cs typeface="Arial" charset="0"/>
              </a:rPr>
              <a:t>. Assume that the figure is not drawn to scale.</a:t>
            </a:r>
            <a:endParaRPr lang="en-US" sz="2400" i="1">
              <a:solidFill>
                <a:srgbClr val="000000"/>
              </a:solidFill>
              <a:ea typeface="Times New Roman" pitchFamily="18" charset="0"/>
              <a:cs typeface="Arial" charset="0"/>
            </a:endParaRPr>
          </a:p>
        </p:txBody>
      </p:sp>
      <p:sp>
        <p:nvSpPr>
          <p:cNvPr id="93189" name="Text Box 5"/>
          <p:cNvSpPr txBox="1">
            <a:spLocks noChangeArrowheads="1"/>
          </p:cNvSpPr>
          <p:nvPr/>
        </p:nvSpPr>
        <p:spPr bwMode="auto">
          <a:xfrm>
            <a:off x="533400" y="3040062"/>
            <a:ext cx="8077200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400" dirty="0">
                <a:solidFill>
                  <a:srgbClr val="000000"/>
                </a:solidFill>
              </a:rPr>
              <a:t>Point </a:t>
            </a:r>
            <a:r>
              <a:rPr lang="en-US" sz="2400" i="1" dirty="0">
                <a:solidFill>
                  <a:srgbClr val="000000"/>
                </a:solidFill>
              </a:rPr>
              <a:t>M</a:t>
            </a:r>
            <a:r>
              <a:rPr lang="en-US" sz="2400" dirty="0">
                <a:solidFill>
                  <a:srgbClr val="000000"/>
                </a:solidFill>
              </a:rPr>
              <a:t> is between </a:t>
            </a:r>
            <a:r>
              <a:rPr lang="en-US" sz="2400" i="1" dirty="0">
                <a:solidFill>
                  <a:srgbClr val="000000"/>
                </a:solidFill>
              </a:rPr>
              <a:t>L</a:t>
            </a:r>
            <a:r>
              <a:rPr lang="en-US" sz="2400" dirty="0">
                <a:solidFill>
                  <a:srgbClr val="000000"/>
                </a:solidFill>
              </a:rPr>
              <a:t> and </a:t>
            </a:r>
            <a:r>
              <a:rPr lang="en-US" sz="2400" i="1" dirty="0">
                <a:solidFill>
                  <a:srgbClr val="000000"/>
                </a:solidFill>
              </a:rPr>
              <a:t>N.</a:t>
            </a:r>
            <a:endParaRPr lang="en-US" sz="2400" dirty="0">
              <a:solidFill>
                <a:srgbClr val="000000"/>
              </a:solidFill>
            </a:endParaRPr>
          </a:p>
        </p:txBody>
      </p:sp>
      <p:pic>
        <p:nvPicPr>
          <p:cNvPr id="93191" name="Picture 7" descr="GEO_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37"/>
          <a:stretch>
            <a:fillRect/>
          </a:stretch>
        </p:blipFill>
        <p:spPr bwMode="auto">
          <a:xfrm>
            <a:off x="947738" y="5834062"/>
            <a:ext cx="5045075" cy="50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192" name="Text Box 8"/>
          <p:cNvSpPr txBox="1">
            <a:spLocks noChangeArrowheads="1"/>
          </p:cNvSpPr>
          <p:nvPr/>
        </p:nvSpPr>
        <p:spPr bwMode="auto">
          <a:xfrm>
            <a:off x="533400" y="3579812"/>
            <a:ext cx="8172450" cy="90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0" indent="-4229100">
              <a:tabLst>
                <a:tab pos="2628900" algn="r"/>
                <a:tab pos="27432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4743450">
              <a:tabLst>
                <a:tab pos="2628900" algn="r"/>
                <a:tab pos="27432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4857750">
              <a:tabLst>
                <a:tab pos="2628900" algn="r"/>
                <a:tab pos="27432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4972050">
              <a:tabLst>
                <a:tab pos="2628900" algn="r"/>
                <a:tab pos="27432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5086350">
              <a:tabLst>
                <a:tab pos="2628900" algn="r"/>
                <a:tab pos="27432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5543550" fontAlgn="base">
              <a:spcBef>
                <a:spcPct val="0"/>
              </a:spcBef>
              <a:spcAft>
                <a:spcPct val="0"/>
              </a:spcAft>
              <a:tabLst>
                <a:tab pos="2628900" algn="r"/>
                <a:tab pos="27432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6000750" fontAlgn="base">
              <a:spcBef>
                <a:spcPct val="0"/>
              </a:spcBef>
              <a:spcAft>
                <a:spcPct val="0"/>
              </a:spcAft>
              <a:tabLst>
                <a:tab pos="2628900" algn="r"/>
                <a:tab pos="27432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6457950" fontAlgn="base">
              <a:spcBef>
                <a:spcPct val="0"/>
              </a:spcBef>
              <a:spcAft>
                <a:spcPct val="0"/>
              </a:spcAft>
              <a:tabLst>
                <a:tab pos="2628900" algn="r"/>
                <a:tab pos="27432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6915150" fontAlgn="base">
              <a:spcBef>
                <a:spcPct val="0"/>
              </a:spcBef>
              <a:spcAft>
                <a:spcPct val="0"/>
              </a:spcAft>
              <a:tabLst>
                <a:tab pos="2628900" algn="r"/>
                <a:tab pos="27432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400" dirty="0">
                <a:solidFill>
                  <a:srgbClr val="000000"/>
                </a:solidFill>
              </a:rPr>
              <a:t>	</a:t>
            </a:r>
            <a:r>
              <a:rPr lang="en-US" sz="2400" i="1" dirty="0">
                <a:solidFill>
                  <a:srgbClr val="000000"/>
                </a:solidFill>
              </a:rPr>
              <a:t>LM</a:t>
            </a:r>
            <a:r>
              <a:rPr lang="en-US" sz="2400" dirty="0">
                <a:solidFill>
                  <a:srgbClr val="000000"/>
                </a:solidFill>
              </a:rPr>
              <a:t> + </a:t>
            </a:r>
            <a:r>
              <a:rPr lang="en-US" sz="2400" i="1" dirty="0">
                <a:solidFill>
                  <a:srgbClr val="E01B22"/>
                </a:solidFill>
              </a:rPr>
              <a:t>MN</a:t>
            </a:r>
            <a:r>
              <a:rPr lang="en-US" sz="2400" dirty="0">
                <a:solidFill>
                  <a:srgbClr val="000000"/>
                </a:solidFill>
              </a:rPr>
              <a:t>	= </a:t>
            </a:r>
            <a:r>
              <a:rPr lang="en-US" sz="2400" i="1" dirty="0">
                <a:solidFill>
                  <a:srgbClr val="00539D"/>
                </a:solidFill>
              </a:rPr>
              <a:t>LN</a:t>
            </a:r>
            <a:r>
              <a:rPr lang="en-US" sz="2400" dirty="0">
                <a:solidFill>
                  <a:srgbClr val="000000"/>
                </a:solidFill>
              </a:rPr>
              <a:t>	</a:t>
            </a:r>
            <a:r>
              <a:rPr lang="en-US" sz="2400" dirty="0" err="1">
                <a:solidFill>
                  <a:srgbClr val="000000"/>
                </a:solidFill>
              </a:rPr>
              <a:t>Betweenness</a:t>
            </a:r>
            <a:r>
              <a:rPr lang="en-US" sz="2400" dirty="0">
                <a:solidFill>
                  <a:srgbClr val="000000"/>
                </a:solidFill>
              </a:rPr>
              <a:t> of points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400" dirty="0">
                <a:solidFill>
                  <a:srgbClr val="000000"/>
                </a:solidFill>
              </a:rPr>
              <a:t>	</a:t>
            </a:r>
          </a:p>
        </p:txBody>
      </p:sp>
      <p:pic>
        <p:nvPicPr>
          <p:cNvPr id="93193" name="Picture 9" descr="GEO01-02-04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313" y="2228850"/>
            <a:ext cx="3473450" cy="1147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Check Progres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9234" y="995069"/>
            <a:ext cx="2846387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ounded Rectangle 10"/>
          <p:cNvSpPr/>
          <p:nvPr/>
        </p:nvSpPr>
        <p:spPr>
          <a:xfrm>
            <a:off x="53621" y="1057922"/>
            <a:ext cx="1600200" cy="397668"/>
          </a:xfrm>
          <a:prstGeom prst="roundRect">
            <a:avLst>
              <a:gd name="adj" fmla="val 38991"/>
            </a:avLst>
          </a:prstGeom>
          <a:gradFill>
            <a:gsLst>
              <a:gs pos="100000">
                <a:srgbClr val="339933"/>
              </a:gs>
              <a:gs pos="2000">
                <a:srgbClr val="339933"/>
              </a:gs>
              <a:gs pos="46000">
                <a:srgbClr val="006600"/>
              </a:gs>
              <a:gs pos="100000">
                <a:srgbClr val="7DC4FF"/>
              </a:gs>
            </a:gsLst>
            <a:lin ang="5400000" scaled="1"/>
          </a:gra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6634" y="1075678"/>
            <a:ext cx="1600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EXAMPLE 4</a:t>
            </a:r>
            <a:endParaRPr lang="en-US" b="1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0256276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3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3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3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3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31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3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8" grpId="0" autoUpdateAnimBg="0"/>
      <p:bldP spid="93189" grpId="0" autoUpdateAnimBg="0"/>
      <p:bldP spid="93192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9" name="TPQuestion"/>
          <p:cNvSpPr>
            <a:spLocks noGrp="1" noChangeArrowheads="1"/>
          </p:cNvSpPr>
          <p:nvPr>
            <p:ph type="title"/>
          </p:nvPr>
        </p:nvSpPr>
        <p:spPr>
          <a:xfrm>
            <a:off x="5486400" y="7361237"/>
            <a:ext cx="3657600" cy="182563"/>
          </a:xfrm>
        </p:spPr>
        <p:txBody>
          <a:bodyPr/>
          <a:lstStyle/>
          <a:p>
            <a:r>
              <a:rPr lang="en-US"/>
              <a:t>Example 4</a:t>
            </a:r>
          </a:p>
        </p:txBody>
      </p:sp>
      <p:sp>
        <p:nvSpPr>
          <p:cNvPr id="116742" name="TPQuestion"/>
          <p:cNvSpPr>
            <a:spLocks noChangeArrowheads="1"/>
          </p:cNvSpPr>
          <p:nvPr/>
        </p:nvSpPr>
        <p:spPr bwMode="auto">
          <a:xfrm>
            <a:off x="476250" y="1693862"/>
            <a:ext cx="683895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>
              <a:lnSpc>
                <a:spcPct val="90000"/>
              </a:lnSpc>
            </a:pPr>
            <a:r>
              <a:rPr lang="en-US" sz="2400" b="1">
                <a:solidFill>
                  <a:srgbClr val="00539D"/>
                </a:solidFill>
                <a:cs typeface="Times New Roman" pitchFamily="18" charset="0"/>
              </a:rPr>
              <a:t>Find </a:t>
            </a:r>
            <a:r>
              <a:rPr lang="en-US" sz="2400" b="1" i="1">
                <a:solidFill>
                  <a:srgbClr val="00539D"/>
                </a:solidFill>
                <a:cs typeface="Times New Roman" pitchFamily="18" charset="0"/>
              </a:rPr>
              <a:t>TU</a:t>
            </a:r>
            <a:r>
              <a:rPr lang="en-US" sz="2400" b="1">
                <a:solidFill>
                  <a:srgbClr val="00539D"/>
                </a:solidFill>
                <a:cs typeface="Times New Roman" pitchFamily="18" charset="0"/>
              </a:rPr>
              <a:t>. Assume that the figure is not drawn to scale.</a:t>
            </a:r>
          </a:p>
        </p:txBody>
      </p:sp>
      <p:grpSp>
        <p:nvGrpSpPr>
          <p:cNvPr id="116762" name="Group 26"/>
          <p:cNvGrpSpPr>
            <a:grpSpLocks/>
          </p:cNvGrpSpPr>
          <p:nvPr/>
        </p:nvGrpSpPr>
        <p:grpSpPr bwMode="auto">
          <a:xfrm>
            <a:off x="4979988" y="2160587"/>
            <a:ext cx="3516312" cy="1347788"/>
            <a:chOff x="3137" y="1236"/>
            <a:chExt cx="2215" cy="849"/>
          </a:xfrm>
        </p:grpSpPr>
        <p:sp>
          <p:nvSpPr>
            <p:cNvPr id="116750" name="Text Box 14"/>
            <p:cNvSpPr txBox="1">
              <a:spLocks noChangeArrowheads="1"/>
            </p:cNvSpPr>
            <p:nvPr/>
          </p:nvSpPr>
          <p:spPr bwMode="auto">
            <a:xfrm>
              <a:off x="3156" y="1854"/>
              <a:ext cx="19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i="1"/>
                <a:t>T</a:t>
              </a:r>
            </a:p>
          </p:txBody>
        </p:sp>
        <p:sp>
          <p:nvSpPr>
            <p:cNvPr id="116751" name="Text Box 15"/>
            <p:cNvSpPr txBox="1">
              <a:spLocks noChangeArrowheads="1"/>
            </p:cNvSpPr>
            <p:nvPr/>
          </p:nvSpPr>
          <p:spPr bwMode="auto">
            <a:xfrm>
              <a:off x="3654" y="1746"/>
              <a:ext cx="19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i="1"/>
                <a:t>U</a:t>
              </a:r>
            </a:p>
          </p:txBody>
        </p:sp>
        <p:sp>
          <p:nvSpPr>
            <p:cNvPr id="116752" name="Text Box 16"/>
            <p:cNvSpPr txBox="1">
              <a:spLocks noChangeArrowheads="1"/>
            </p:cNvSpPr>
            <p:nvPr/>
          </p:nvSpPr>
          <p:spPr bwMode="auto">
            <a:xfrm>
              <a:off x="5160" y="1479"/>
              <a:ext cx="19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i="1"/>
                <a:t>V</a:t>
              </a:r>
            </a:p>
          </p:txBody>
        </p:sp>
        <p:pic>
          <p:nvPicPr>
            <p:cNvPr id="116755" name="Picture 19" descr="01-02-4cyp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1" y="1638"/>
              <a:ext cx="380" cy="3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6756" name="Line 20"/>
            <p:cNvSpPr>
              <a:spLocks noChangeShapeType="1"/>
            </p:cNvSpPr>
            <p:nvPr/>
          </p:nvSpPr>
          <p:spPr bwMode="auto">
            <a:xfrm flipV="1">
              <a:off x="3150" y="1638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757" name="Line 21"/>
            <p:cNvSpPr>
              <a:spLocks noChangeShapeType="1"/>
            </p:cNvSpPr>
            <p:nvPr/>
          </p:nvSpPr>
          <p:spPr bwMode="auto">
            <a:xfrm flipV="1">
              <a:off x="5184" y="1236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758" name="Line 22"/>
            <p:cNvSpPr>
              <a:spLocks noChangeShapeType="1"/>
            </p:cNvSpPr>
            <p:nvPr/>
          </p:nvSpPr>
          <p:spPr bwMode="auto">
            <a:xfrm flipV="1">
              <a:off x="3156" y="1314"/>
              <a:ext cx="2028" cy="3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754" name="Text Box 18"/>
            <p:cNvSpPr txBox="1">
              <a:spLocks noChangeArrowheads="1"/>
            </p:cNvSpPr>
            <p:nvPr/>
          </p:nvSpPr>
          <p:spPr bwMode="auto">
            <a:xfrm>
              <a:off x="3960" y="1389"/>
              <a:ext cx="360" cy="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/>
                <a:t>3 in</a:t>
              </a:r>
            </a:p>
          </p:txBody>
        </p:sp>
        <p:grpSp>
          <p:nvGrpSpPr>
            <p:cNvPr id="116747" name="Group 11"/>
            <p:cNvGrpSpPr>
              <a:grpSpLocks/>
            </p:cNvGrpSpPr>
            <p:nvPr/>
          </p:nvGrpSpPr>
          <p:grpSpPr bwMode="auto">
            <a:xfrm rot="10142763" flipH="1">
              <a:off x="3137" y="1615"/>
              <a:ext cx="2064" cy="81"/>
              <a:chOff x="2640" y="1392"/>
              <a:chExt cx="2448" cy="96"/>
            </a:xfrm>
          </p:grpSpPr>
          <p:sp>
            <p:nvSpPr>
              <p:cNvPr id="116748" name="Line 12"/>
              <p:cNvSpPr>
                <a:spLocks noChangeShapeType="1"/>
              </p:cNvSpPr>
              <p:nvPr/>
            </p:nvSpPr>
            <p:spPr bwMode="auto">
              <a:xfrm>
                <a:off x="2640" y="1440"/>
                <a:ext cx="2448" cy="0"/>
              </a:xfrm>
              <a:prstGeom prst="line">
                <a:avLst/>
              </a:prstGeom>
              <a:noFill/>
              <a:ln w="28575">
                <a:solidFill>
                  <a:srgbClr val="00539D"/>
                </a:solidFill>
                <a:round/>
                <a:headEnd type="oval" w="lg" len="lg"/>
                <a:tailEnd type="oval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749" name="Oval 13"/>
              <p:cNvSpPr>
                <a:spLocks noChangeArrowheads="1"/>
              </p:cNvSpPr>
              <p:nvPr/>
            </p:nvSpPr>
            <p:spPr bwMode="auto">
              <a:xfrm>
                <a:off x="3216" y="1392"/>
                <a:ext cx="96" cy="96"/>
              </a:xfrm>
              <a:prstGeom prst="ellipse">
                <a:avLst/>
              </a:prstGeom>
              <a:solidFill>
                <a:srgbClr val="0053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16743" name="Oval 7"/>
          <p:cNvSpPr>
            <a:spLocks noChangeArrowheads="1"/>
          </p:cNvSpPr>
          <p:nvPr/>
        </p:nvSpPr>
        <p:spPr bwMode="auto">
          <a:xfrm>
            <a:off x="857250" y="3732212"/>
            <a:ext cx="457200" cy="457200"/>
          </a:xfrm>
          <a:prstGeom prst="ellipse">
            <a:avLst/>
          </a:prstGeom>
          <a:noFill/>
          <a:ln w="57150">
            <a:solidFill>
              <a:srgbClr val="EC1D2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C1D24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grpSp>
        <p:nvGrpSpPr>
          <p:cNvPr id="116769" name="Group 33"/>
          <p:cNvGrpSpPr>
            <a:grpSpLocks/>
          </p:cNvGrpSpPr>
          <p:nvPr/>
        </p:nvGrpSpPr>
        <p:grpSpPr bwMode="auto">
          <a:xfrm>
            <a:off x="857250" y="2693987"/>
            <a:ext cx="2790825" cy="3505200"/>
            <a:chOff x="540" y="1440"/>
            <a:chExt cx="1758" cy="2208"/>
          </a:xfrm>
        </p:grpSpPr>
        <p:sp>
          <p:nvSpPr>
            <p:cNvPr id="116741" name="TPAnswers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540" y="1532"/>
              <a:ext cx="1758" cy="1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533400" indent="-533400">
                <a:lnSpc>
                  <a:spcPct val="90000"/>
                </a:lnSpc>
                <a:spcBef>
                  <a:spcPct val="80000"/>
                </a:spcBef>
                <a:spcAft>
                  <a:spcPct val="80000"/>
                </a:spcAft>
                <a:buClr>
                  <a:srgbClr val="00539D"/>
                </a:buClr>
              </a:pPr>
              <a:r>
                <a:rPr lang="pt-BR" sz="2400" b="1">
                  <a:solidFill>
                    <a:srgbClr val="00539D"/>
                  </a:solidFill>
                  <a:sym typeface="Symbol" pitchFamily="18" charset="2"/>
                </a:rPr>
                <a:t>A.</a:t>
              </a:r>
              <a:r>
                <a:rPr lang="pt-BR" sz="2400" b="1">
                  <a:solidFill>
                    <a:srgbClr val="000000"/>
                  </a:solidFill>
                  <a:sym typeface="Symbol" pitchFamily="18" charset="2"/>
                </a:rPr>
                <a:t>	</a:t>
              </a:r>
            </a:p>
            <a:p>
              <a:pPr marL="533400" indent="-533400">
                <a:lnSpc>
                  <a:spcPct val="90000"/>
                </a:lnSpc>
                <a:spcBef>
                  <a:spcPct val="80000"/>
                </a:spcBef>
                <a:spcAft>
                  <a:spcPct val="80000"/>
                </a:spcAft>
                <a:buClr>
                  <a:srgbClr val="00539D"/>
                </a:buClr>
              </a:pPr>
              <a:r>
                <a:rPr lang="pt-BR" sz="2400" b="1">
                  <a:solidFill>
                    <a:srgbClr val="00539D"/>
                  </a:solidFill>
                  <a:sym typeface="Symbol" pitchFamily="18" charset="2"/>
                </a:rPr>
                <a:t>B.</a:t>
              </a:r>
              <a:r>
                <a:rPr lang="pt-BR" sz="2400" b="1">
                  <a:solidFill>
                    <a:srgbClr val="000000"/>
                  </a:solidFill>
                  <a:sym typeface="Symbol" pitchFamily="18" charset="2"/>
                </a:rPr>
                <a:t>	</a:t>
              </a:r>
            </a:p>
            <a:p>
              <a:pPr marL="533400" indent="-533400">
                <a:lnSpc>
                  <a:spcPct val="90000"/>
                </a:lnSpc>
                <a:spcBef>
                  <a:spcPct val="80000"/>
                </a:spcBef>
                <a:spcAft>
                  <a:spcPct val="80000"/>
                </a:spcAft>
                <a:buClr>
                  <a:srgbClr val="00539D"/>
                </a:buClr>
              </a:pPr>
              <a:r>
                <a:rPr lang="pt-BR" sz="2400" b="1">
                  <a:solidFill>
                    <a:srgbClr val="00539D"/>
                  </a:solidFill>
                  <a:sym typeface="Symbol" pitchFamily="18" charset="2"/>
                </a:rPr>
                <a:t>C.</a:t>
              </a:r>
              <a:r>
                <a:rPr lang="pt-BR" sz="2400" b="1">
                  <a:solidFill>
                    <a:srgbClr val="000000"/>
                  </a:solidFill>
                  <a:sym typeface="Symbol" pitchFamily="18" charset="2"/>
                </a:rPr>
                <a:t>	</a:t>
              </a:r>
            </a:p>
            <a:p>
              <a:pPr marL="533400" indent="-533400">
                <a:lnSpc>
                  <a:spcPct val="90000"/>
                </a:lnSpc>
                <a:spcBef>
                  <a:spcPct val="80000"/>
                </a:spcBef>
                <a:spcAft>
                  <a:spcPct val="80000"/>
                </a:spcAft>
                <a:buClr>
                  <a:srgbClr val="00539D"/>
                </a:buClr>
              </a:pPr>
              <a:r>
                <a:rPr lang="pt-BR" sz="2400" b="1">
                  <a:solidFill>
                    <a:srgbClr val="00539D"/>
                  </a:solidFill>
                  <a:sym typeface="Symbol" pitchFamily="18" charset="2"/>
                </a:rPr>
                <a:t>D.</a:t>
              </a:r>
              <a:r>
                <a:rPr lang="pt-BR" sz="2400" b="1">
                  <a:solidFill>
                    <a:srgbClr val="000000"/>
                  </a:solidFill>
                  <a:sym typeface="Symbol" pitchFamily="18" charset="2"/>
                </a:rPr>
                <a:t>	</a:t>
              </a:r>
            </a:p>
          </p:txBody>
        </p:sp>
        <p:pic>
          <p:nvPicPr>
            <p:cNvPr id="116759" name="Picture 23" descr="01-02-4cypa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53" r="44362"/>
            <a:stretch>
              <a:fillRect/>
            </a:stretch>
          </p:blipFill>
          <p:spPr bwMode="auto">
            <a:xfrm>
              <a:off x="1091" y="1440"/>
              <a:ext cx="301" cy="22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6764" name="Text Box 28"/>
            <p:cNvSpPr txBox="1">
              <a:spLocks noChangeArrowheads="1"/>
            </p:cNvSpPr>
            <p:nvPr/>
          </p:nvSpPr>
          <p:spPr bwMode="auto">
            <a:xfrm>
              <a:off x="1380" y="1506"/>
              <a:ext cx="3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/>
                <a:t>in.</a:t>
              </a:r>
            </a:p>
          </p:txBody>
        </p:sp>
        <p:sp>
          <p:nvSpPr>
            <p:cNvPr id="116765" name="Text Box 29"/>
            <p:cNvSpPr txBox="1">
              <a:spLocks noChangeArrowheads="1"/>
            </p:cNvSpPr>
            <p:nvPr/>
          </p:nvSpPr>
          <p:spPr bwMode="auto">
            <a:xfrm>
              <a:off x="1380" y="2082"/>
              <a:ext cx="3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/>
                <a:t>in.</a:t>
              </a:r>
            </a:p>
          </p:txBody>
        </p:sp>
        <p:sp>
          <p:nvSpPr>
            <p:cNvPr id="116766" name="Text Box 30"/>
            <p:cNvSpPr txBox="1">
              <a:spLocks noChangeArrowheads="1"/>
            </p:cNvSpPr>
            <p:nvPr/>
          </p:nvSpPr>
          <p:spPr bwMode="auto">
            <a:xfrm>
              <a:off x="1380" y="2658"/>
              <a:ext cx="3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/>
                <a:t>in.</a:t>
              </a:r>
            </a:p>
          </p:txBody>
        </p:sp>
        <p:sp>
          <p:nvSpPr>
            <p:cNvPr id="116767" name="Text Box 31"/>
            <p:cNvSpPr txBox="1">
              <a:spLocks noChangeArrowheads="1"/>
            </p:cNvSpPr>
            <p:nvPr/>
          </p:nvSpPr>
          <p:spPr bwMode="auto">
            <a:xfrm>
              <a:off x="1380" y="3228"/>
              <a:ext cx="3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/>
                <a:t>in.</a:t>
              </a:r>
            </a:p>
          </p:txBody>
        </p:sp>
      </p:grpSp>
      <p:pic>
        <p:nvPicPr>
          <p:cNvPr id="26" name="Picture 25" descr="Check Progres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9234" y="995069"/>
            <a:ext cx="2846387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ounded Rectangle 26"/>
          <p:cNvSpPr/>
          <p:nvPr/>
        </p:nvSpPr>
        <p:spPr>
          <a:xfrm>
            <a:off x="53621" y="1057922"/>
            <a:ext cx="1600200" cy="397668"/>
          </a:xfrm>
          <a:prstGeom prst="roundRect">
            <a:avLst>
              <a:gd name="adj" fmla="val 38991"/>
            </a:avLst>
          </a:prstGeom>
          <a:gradFill>
            <a:gsLst>
              <a:gs pos="100000">
                <a:srgbClr val="339933"/>
              </a:gs>
              <a:gs pos="2000">
                <a:srgbClr val="339933"/>
              </a:gs>
              <a:gs pos="46000">
                <a:srgbClr val="006600"/>
              </a:gs>
              <a:gs pos="100000">
                <a:srgbClr val="7DC4FF"/>
              </a:gs>
            </a:gsLst>
            <a:lin ang="5400000" scaled="1"/>
          </a:gra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26634" y="1075678"/>
            <a:ext cx="1600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EXAMPLE 4</a:t>
            </a:r>
            <a:endParaRPr lang="en-US" b="1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38882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6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6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6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67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67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67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67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67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67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67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67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42" grpId="0" autoUpdateAnimBg="0"/>
      <p:bldP spid="11674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5486400" y="7208837"/>
            <a:ext cx="3657600" cy="182563"/>
          </a:xfrm>
        </p:spPr>
        <p:txBody>
          <a:bodyPr/>
          <a:lstStyle/>
          <a:p>
            <a:r>
              <a:rPr lang="en-US" dirty="0"/>
              <a:t>Example 5</a:t>
            </a:r>
          </a:p>
        </p:txBody>
      </p:sp>
      <p:sp>
        <p:nvSpPr>
          <p:cNvPr id="96260" name="Rectangle 4"/>
          <p:cNvSpPr>
            <a:spLocks noChangeArrowheads="1"/>
          </p:cNvSpPr>
          <p:nvPr/>
        </p:nvSpPr>
        <p:spPr bwMode="auto">
          <a:xfrm>
            <a:off x="800100" y="1627187"/>
            <a:ext cx="7867650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400" b="1">
                <a:solidFill>
                  <a:srgbClr val="E01B22"/>
                </a:solidFill>
                <a:ea typeface="Times New Roman" pitchFamily="18" charset="0"/>
                <a:cs typeface="Arial" charset="0"/>
              </a:rPr>
              <a:t>ALGEBRA</a:t>
            </a:r>
            <a:r>
              <a:rPr lang="en-US" sz="2400" b="1">
                <a:solidFill>
                  <a:srgbClr val="00539D"/>
                </a:solidFill>
                <a:ea typeface="Times New Roman" pitchFamily="18" charset="0"/>
                <a:cs typeface="Arial" charset="0"/>
              </a:rPr>
              <a:t> Find the value of </a:t>
            </a:r>
            <a:r>
              <a:rPr lang="en-US" sz="2400" b="1" i="1">
                <a:solidFill>
                  <a:srgbClr val="00539D"/>
                </a:solidFill>
                <a:ea typeface="Times New Roman" pitchFamily="18" charset="0"/>
                <a:cs typeface="Arial" charset="0"/>
              </a:rPr>
              <a:t>x</a:t>
            </a:r>
            <a:r>
              <a:rPr lang="en-US" sz="2400" b="1">
                <a:solidFill>
                  <a:srgbClr val="00539D"/>
                </a:solidFill>
                <a:ea typeface="Times New Roman" pitchFamily="18" charset="0"/>
                <a:cs typeface="Arial" charset="0"/>
              </a:rPr>
              <a:t> and </a:t>
            </a:r>
            <a:r>
              <a:rPr lang="en-US" sz="2400" b="1" i="1">
                <a:solidFill>
                  <a:srgbClr val="00539D"/>
                </a:solidFill>
                <a:ea typeface="Times New Roman" pitchFamily="18" charset="0"/>
                <a:cs typeface="Arial" charset="0"/>
              </a:rPr>
              <a:t>ST</a:t>
            </a:r>
            <a:r>
              <a:rPr lang="en-US" sz="2400" b="1">
                <a:solidFill>
                  <a:srgbClr val="00539D"/>
                </a:solidFill>
                <a:ea typeface="Times New Roman" pitchFamily="18" charset="0"/>
                <a:cs typeface="Arial" charset="0"/>
              </a:rPr>
              <a:t> if </a:t>
            </a:r>
            <a:r>
              <a:rPr lang="en-US" sz="2400" b="1" i="1">
                <a:solidFill>
                  <a:srgbClr val="00539D"/>
                </a:solidFill>
                <a:ea typeface="Times New Roman" pitchFamily="18" charset="0"/>
                <a:cs typeface="Arial" charset="0"/>
              </a:rPr>
              <a:t>T</a:t>
            </a:r>
            <a:r>
              <a:rPr lang="en-US" sz="2400" b="1">
                <a:solidFill>
                  <a:srgbClr val="00539D"/>
                </a:solidFill>
                <a:ea typeface="Times New Roman" pitchFamily="18" charset="0"/>
                <a:cs typeface="Arial" charset="0"/>
              </a:rPr>
              <a:t> is between </a:t>
            </a:r>
            <a:r>
              <a:rPr lang="en-US" sz="2400" b="1" i="1">
                <a:solidFill>
                  <a:srgbClr val="00539D"/>
                </a:solidFill>
                <a:ea typeface="Times New Roman" pitchFamily="18" charset="0"/>
                <a:cs typeface="Arial" charset="0"/>
              </a:rPr>
              <a:t>S</a:t>
            </a:r>
            <a:r>
              <a:rPr lang="en-US" sz="2400" b="1">
                <a:solidFill>
                  <a:srgbClr val="00539D"/>
                </a:solidFill>
                <a:ea typeface="Times New Roman" pitchFamily="18" charset="0"/>
                <a:cs typeface="Arial" charset="0"/>
              </a:rPr>
              <a:t> and </a:t>
            </a:r>
            <a:r>
              <a:rPr lang="en-US" sz="2400" b="1" i="1">
                <a:solidFill>
                  <a:srgbClr val="00539D"/>
                </a:solidFill>
                <a:ea typeface="Times New Roman" pitchFamily="18" charset="0"/>
                <a:cs typeface="Arial" charset="0"/>
              </a:rPr>
              <a:t>U</a:t>
            </a:r>
            <a:r>
              <a:rPr lang="en-US" sz="2400" b="1">
                <a:solidFill>
                  <a:srgbClr val="00539D"/>
                </a:solidFill>
                <a:ea typeface="Times New Roman" pitchFamily="18" charset="0"/>
                <a:cs typeface="Arial" charset="0"/>
              </a:rPr>
              <a:t>, </a:t>
            </a:r>
            <a:r>
              <a:rPr lang="en-US" sz="2400" b="1" i="1">
                <a:solidFill>
                  <a:srgbClr val="00539D"/>
                </a:solidFill>
                <a:ea typeface="Times New Roman" pitchFamily="18" charset="0"/>
                <a:cs typeface="Arial" charset="0"/>
              </a:rPr>
              <a:t>ST</a:t>
            </a:r>
            <a:r>
              <a:rPr lang="en-US" sz="2400" b="1">
                <a:solidFill>
                  <a:srgbClr val="00539D"/>
                </a:solidFill>
                <a:ea typeface="Times New Roman" pitchFamily="18" charset="0"/>
                <a:cs typeface="Arial" charset="0"/>
              </a:rPr>
              <a:t> = 7</a:t>
            </a:r>
            <a:r>
              <a:rPr lang="en-US" sz="2400" b="1" i="1">
                <a:solidFill>
                  <a:srgbClr val="00539D"/>
                </a:solidFill>
                <a:ea typeface="Times New Roman" pitchFamily="18" charset="0"/>
                <a:cs typeface="Arial" charset="0"/>
              </a:rPr>
              <a:t>x</a:t>
            </a:r>
            <a:r>
              <a:rPr lang="en-US" sz="2400" b="1">
                <a:solidFill>
                  <a:srgbClr val="00539D"/>
                </a:solidFill>
                <a:ea typeface="Times New Roman" pitchFamily="18" charset="0"/>
                <a:cs typeface="Arial" charset="0"/>
              </a:rPr>
              <a:t>, </a:t>
            </a:r>
            <a:r>
              <a:rPr lang="en-US" sz="2400" b="1" i="1">
                <a:solidFill>
                  <a:srgbClr val="00539D"/>
                </a:solidFill>
                <a:ea typeface="Times New Roman" pitchFamily="18" charset="0"/>
                <a:cs typeface="Arial" charset="0"/>
              </a:rPr>
              <a:t>SU</a:t>
            </a:r>
            <a:r>
              <a:rPr lang="en-US" sz="2400" b="1">
                <a:solidFill>
                  <a:srgbClr val="00539D"/>
                </a:solidFill>
                <a:ea typeface="Times New Roman" pitchFamily="18" charset="0"/>
                <a:cs typeface="Arial" charset="0"/>
              </a:rPr>
              <a:t> = 45, and </a:t>
            </a:r>
            <a:r>
              <a:rPr lang="en-US" sz="2400" b="1" i="1">
                <a:solidFill>
                  <a:srgbClr val="00539D"/>
                </a:solidFill>
                <a:ea typeface="Times New Roman" pitchFamily="18" charset="0"/>
                <a:cs typeface="Arial" charset="0"/>
              </a:rPr>
              <a:t>TU</a:t>
            </a:r>
            <a:r>
              <a:rPr lang="en-US" sz="2400" b="1">
                <a:solidFill>
                  <a:srgbClr val="00539D"/>
                </a:solidFill>
                <a:ea typeface="Times New Roman" pitchFamily="18" charset="0"/>
                <a:cs typeface="Arial" charset="0"/>
              </a:rPr>
              <a:t> = 5</a:t>
            </a:r>
            <a:r>
              <a:rPr lang="en-US" sz="2400" b="1" i="1">
                <a:solidFill>
                  <a:srgbClr val="00539D"/>
                </a:solidFill>
                <a:ea typeface="Times New Roman" pitchFamily="18" charset="0"/>
                <a:cs typeface="Arial" charset="0"/>
              </a:rPr>
              <a:t>x</a:t>
            </a:r>
            <a:r>
              <a:rPr lang="en-US" sz="2400" b="1">
                <a:solidFill>
                  <a:srgbClr val="00539D"/>
                </a:solidFill>
                <a:ea typeface="Times New Roman" pitchFamily="18" charset="0"/>
                <a:cs typeface="Arial" charset="0"/>
              </a:rPr>
              <a:t> – 3.</a:t>
            </a:r>
            <a:endParaRPr lang="en-US" sz="2400" b="1" i="1">
              <a:solidFill>
                <a:srgbClr val="00539D"/>
              </a:solidFill>
              <a:ea typeface="Times New Roman" pitchFamily="18" charset="0"/>
              <a:cs typeface="Arial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3621" y="1057922"/>
            <a:ext cx="1600200" cy="397668"/>
          </a:xfrm>
          <a:prstGeom prst="roundRect">
            <a:avLst>
              <a:gd name="adj" fmla="val 38991"/>
            </a:avLst>
          </a:prstGeom>
          <a:gradFill>
            <a:gsLst>
              <a:gs pos="100000">
                <a:srgbClr val="339933"/>
              </a:gs>
              <a:gs pos="2000">
                <a:srgbClr val="339933"/>
              </a:gs>
              <a:gs pos="46000">
                <a:srgbClr val="006600"/>
              </a:gs>
              <a:gs pos="100000">
                <a:srgbClr val="7DC4FF"/>
              </a:gs>
            </a:gsLst>
            <a:lin ang="5400000" scaled="1"/>
          </a:gra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6634" y="1075678"/>
            <a:ext cx="1600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EXAMPLE 5</a:t>
            </a:r>
            <a:endParaRPr lang="en-US" b="1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416081" y="5675312"/>
            <a:ext cx="8229600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1712913" indent="-1368425">
              <a:lnSpc>
                <a:spcPct val="90000"/>
              </a:lnSpc>
              <a:spcBef>
                <a:spcPct val="20000"/>
              </a:spcBef>
              <a:buClr>
                <a:srgbClr val="FFFFFF"/>
              </a:buClr>
              <a:tabLst>
                <a:tab pos="1943100" algn="l"/>
              </a:tabLst>
            </a:pPr>
            <a:r>
              <a:rPr lang="en-US" sz="2400" b="1" dirty="0">
                <a:solidFill>
                  <a:srgbClr val="00539D"/>
                </a:solidFill>
              </a:rPr>
              <a:t>Answer:</a:t>
            </a:r>
            <a:r>
              <a:rPr lang="en-US" sz="2400" dirty="0">
                <a:solidFill>
                  <a:srgbClr val="E01B22"/>
                </a:solidFill>
              </a:rPr>
              <a:t> 	</a:t>
            </a:r>
            <a:r>
              <a:rPr lang="en-US" sz="2400" i="1" dirty="0">
                <a:solidFill>
                  <a:srgbClr val="E01B22"/>
                </a:solidFill>
              </a:rPr>
              <a:t>x</a:t>
            </a:r>
            <a:r>
              <a:rPr lang="en-US" sz="2400" dirty="0">
                <a:solidFill>
                  <a:srgbClr val="E01B22"/>
                </a:solidFill>
              </a:rPr>
              <a:t> = 4, </a:t>
            </a:r>
            <a:r>
              <a:rPr lang="en-US" sz="2400" i="1" dirty="0">
                <a:solidFill>
                  <a:srgbClr val="E01B22"/>
                </a:solidFill>
              </a:rPr>
              <a:t>ST</a:t>
            </a:r>
            <a:r>
              <a:rPr lang="en-US" sz="2400" dirty="0">
                <a:solidFill>
                  <a:srgbClr val="E01B22"/>
                </a:solidFill>
              </a:rPr>
              <a:t> = 28</a:t>
            </a:r>
            <a:endParaRPr lang="en-US" sz="2400" i="1" dirty="0">
              <a:solidFill>
                <a:srgbClr val="E01B22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216681" y="4962326"/>
            <a:ext cx="27633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CHECK </a:t>
            </a:r>
            <a:r>
              <a:rPr lang="en-US" sz="5400" dirty="0" smtClean="0">
                <a:latin typeface="Wingdings" pitchFamily="2" charset="2"/>
              </a:rPr>
              <a:t>ü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0421128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6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0" grpId="0" build="p" autoUpdateAnimBg="0" advAuto="0"/>
      <p:bldP spid="14" grpId="0" autoUpdateAnimBg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3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5</a:t>
            </a:r>
          </a:p>
        </p:txBody>
      </p:sp>
      <p:sp>
        <p:nvSpPr>
          <p:cNvPr id="117765" name="TPAnswers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57250" y="3166070"/>
            <a:ext cx="3714750" cy="322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533400" indent="-533400">
              <a:lnSpc>
                <a:spcPct val="90000"/>
              </a:lnSpc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400" b="1">
                <a:solidFill>
                  <a:srgbClr val="00539D"/>
                </a:solidFill>
                <a:sym typeface="Symbol" pitchFamily="18" charset="2"/>
              </a:rPr>
              <a:t>A.</a:t>
            </a:r>
            <a:r>
              <a:rPr lang="pt-BR" sz="2400" b="1">
                <a:solidFill>
                  <a:srgbClr val="000000"/>
                </a:solidFill>
                <a:sym typeface="Symbol" pitchFamily="18" charset="2"/>
              </a:rPr>
              <a:t>	</a:t>
            </a:r>
            <a:r>
              <a:rPr lang="pt-BR" sz="2400" b="1" i="1">
                <a:solidFill>
                  <a:srgbClr val="000000"/>
                </a:solidFill>
                <a:sym typeface="Symbol" pitchFamily="18" charset="2"/>
              </a:rPr>
              <a:t>n</a:t>
            </a:r>
            <a:r>
              <a:rPr lang="pt-BR" sz="2400" b="1">
                <a:solidFill>
                  <a:srgbClr val="000000"/>
                </a:solidFill>
                <a:sym typeface="Symbol" pitchFamily="18" charset="2"/>
              </a:rPr>
              <a:t> = 3; </a:t>
            </a:r>
            <a:r>
              <a:rPr lang="pt-BR" sz="2400" b="1" i="1">
                <a:solidFill>
                  <a:srgbClr val="000000"/>
                </a:solidFill>
                <a:sym typeface="Symbol" pitchFamily="18" charset="2"/>
              </a:rPr>
              <a:t>WX</a:t>
            </a:r>
            <a:r>
              <a:rPr lang="pt-BR" sz="2400" b="1">
                <a:solidFill>
                  <a:srgbClr val="000000"/>
                </a:solidFill>
                <a:sym typeface="Symbol" pitchFamily="18" charset="2"/>
              </a:rPr>
              <a:t> = 8</a:t>
            </a:r>
            <a:endParaRPr lang="pt-BR" sz="2400" b="1" i="1">
              <a:solidFill>
                <a:srgbClr val="000000"/>
              </a:solidFill>
              <a:sym typeface="Symbol" pitchFamily="18" charset="2"/>
            </a:endParaRPr>
          </a:p>
          <a:p>
            <a:pPr marL="533400" indent="-533400">
              <a:lnSpc>
                <a:spcPct val="90000"/>
              </a:lnSpc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400" b="1">
                <a:solidFill>
                  <a:srgbClr val="00539D"/>
                </a:solidFill>
                <a:sym typeface="Symbol" pitchFamily="18" charset="2"/>
              </a:rPr>
              <a:t>B.</a:t>
            </a:r>
            <a:r>
              <a:rPr lang="pt-BR" sz="2400" b="1">
                <a:solidFill>
                  <a:srgbClr val="000000"/>
                </a:solidFill>
                <a:sym typeface="Symbol" pitchFamily="18" charset="2"/>
              </a:rPr>
              <a:t>	</a:t>
            </a:r>
            <a:r>
              <a:rPr lang="pt-BR" sz="2400" b="1" i="1">
                <a:solidFill>
                  <a:srgbClr val="000000"/>
                </a:solidFill>
                <a:sym typeface="Symbol" pitchFamily="18" charset="2"/>
              </a:rPr>
              <a:t>n </a:t>
            </a:r>
            <a:r>
              <a:rPr lang="pt-BR" sz="2400" b="1">
                <a:solidFill>
                  <a:srgbClr val="000000"/>
                </a:solidFill>
                <a:sym typeface="Symbol" pitchFamily="18" charset="2"/>
              </a:rPr>
              <a:t>= 3; </a:t>
            </a:r>
            <a:r>
              <a:rPr lang="pt-BR" sz="2400" b="1" i="1">
                <a:solidFill>
                  <a:srgbClr val="000000"/>
                </a:solidFill>
                <a:sym typeface="Symbol" pitchFamily="18" charset="2"/>
              </a:rPr>
              <a:t>WX</a:t>
            </a:r>
            <a:r>
              <a:rPr lang="pt-BR" sz="2400" b="1">
                <a:solidFill>
                  <a:srgbClr val="000000"/>
                </a:solidFill>
                <a:sym typeface="Symbol" pitchFamily="18" charset="2"/>
              </a:rPr>
              <a:t> = 9</a:t>
            </a:r>
            <a:endParaRPr lang="pt-BR" sz="2400" b="1" i="1">
              <a:solidFill>
                <a:srgbClr val="000000"/>
              </a:solidFill>
              <a:sym typeface="Symbol" pitchFamily="18" charset="2"/>
            </a:endParaRPr>
          </a:p>
          <a:p>
            <a:pPr marL="533400" indent="-533400">
              <a:lnSpc>
                <a:spcPct val="90000"/>
              </a:lnSpc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400" b="1">
                <a:solidFill>
                  <a:srgbClr val="00539D"/>
                </a:solidFill>
                <a:sym typeface="Symbol" pitchFamily="18" charset="2"/>
              </a:rPr>
              <a:t>C.</a:t>
            </a:r>
            <a:r>
              <a:rPr lang="pt-BR" sz="2400" b="1">
                <a:solidFill>
                  <a:srgbClr val="000000"/>
                </a:solidFill>
                <a:sym typeface="Symbol" pitchFamily="18" charset="2"/>
              </a:rPr>
              <a:t>	</a:t>
            </a:r>
            <a:r>
              <a:rPr lang="pt-BR" sz="2400" b="1" i="1">
                <a:solidFill>
                  <a:srgbClr val="000000"/>
                </a:solidFill>
                <a:sym typeface="Symbol" pitchFamily="18" charset="2"/>
              </a:rPr>
              <a:t>n </a:t>
            </a:r>
            <a:r>
              <a:rPr lang="pt-BR" sz="2400" b="1">
                <a:solidFill>
                  <a:srgbClr val="000000"/>
                </a:solidFill>
                <a:sym typeface="Symbol" pitchFamily="18" charset="2"/>
              </a:rPr>
              <a:t>= 9; </a:t>
            </a:r>
            <a:r>
              <a:rPr lang="pt-BR" sz="2400" b="1" i="1">
                <a:solidFill>
                  <a:srgbClr val="000000"/>
                </a:solidFill>
                <a:sym typeface="Symbol" pitchFamily="18" charset="2"/>
              </a:rPr>
              <a:t>WX </a:t>
            </a:r>
            <a:r>
              <a:rPr lang="pt-BR" sz="2400" b="1">
                <a:solidFill>
                  <a:srgbClr val="000000"/>
                </a:solidFill>
                <a:sym typeface="Symbol" pitchFamily="18" charset="2"/>
              </a:rPr>
              <a:t>= 27</a:t>
            </a:r>
          </a:p>
          <a:p>
            <a:pPr marL="533400" indent="-533400">
              <a:lnSpc>
                <a:spcPct val="90000"/>
              </a:lnSpc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400" b="1">
                <a:solidFill>
                  <a:srgbClr val="00539D"/>
                </a:solidFill>
                <a:sym typeface="Symbol" pitchFamily="18" charset="2"/>
              </a:rPr>
              <a:t>D.</a:t>
            </a:r>
            <a:r>
              <a:rPr lang="pt-BR" sz="2400" b="1">
                <a:solidFill>
                  <a:srgbClr val="000000"/>
                </a:solidFill>
                <a:sym typeface="Symbol" pitchFamily="18" charset="2"/>
              </a:rPr>
              <a:t>	</a:t>
            </a:r>
            <a:r>
              <a:rPr lang="pt-BR" sz="2400" b="1" i="1">
                <a:solidFill>
                  <a:srgbClr val="000000"/>
                </a:solidFill>
                <a:sym typeface="Symbol" pitchFamily="18" charset="2"/>
              </a:rPr>
              <a:t>n </a:t>
            </a:r>
            <a:r>
              <a:rPr lang="pt-BR" sz="2400" b="1">
                <a:solidFill>
                  <a:srgbClr val="000000"/>
                </a:solidFill>
                <a:sym typeface="Symbol" pitchFamily="18" charset="2"/>
              </a:rPr>
              <a:t>= 9; </a:t>
            </a:r>
            <a:r>
              <a:rPr lang="pt-BR" sz="2400" b="1" i="1">
                <a:solidFill>
                  <a:srgbClr val="000000"/>
                </a:solidFill>
                <a:sym typeface="Symbol" pitchFamily="18" charset="2"/>
              </a:rPr>
              <a:t>WX</a:t>
            </a:r>
            <a:r>
              <a:rPr lang="pt-BR" sz="2400" b="1">
                <a:solidFill>
                  <a:srgbClr val="000000"/>
                </a:solidFill>
                <a:sym typeface="Symbol" pitchFamily="18" charset="2"/>
              </a:rPr>
              <a:t> = 44</a:t>
            </a:r>
          </a:p>
        </p:txBody>
      </p:sp>
      <p:sp>
        <p:nvSpPr>
          <p:cNvPr id="117766" name="TPQuestion"/>
          <p:cNvSpPr>
            <a:spLocks noChangeArrowheads="1"/>
          </p:cNvSpPr>
          <p:nvPr/>
        </p:nvSpPr>
        <p:spPr bwMode="auto">
          <a:xfrm>
            <a:off x="476250" y="1734145"/>
            <a:ext cx="8020050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>
              <a:lnSpc>
                <a:spcPct val="90000"/>
              </a:lnSpc>
            </a:pPr>
            <a:r>
              <a:rPr lang="en-US" sz="2400" b="1">
                <a:solidFill>
                  <a:srgbClr val="EC1D24"/>
                </a:solidFill>
                <a:cs typeface="Times New Roman" pitchFamily="18" charset="0"/>
              </a:rPr>
              <a:t>ALGEBRA</a:t>
            </a:r>
            <a:r>
              <a:rPr lang="en-US" sz="2400" b="1">
                <a:solidFill>
                  <a:srgbClr val="00539D"/>
                </a:solidFill>
                <a:cs typeface="Times New Roman" pitchFamily="18" charset="0"/>
              </a:rPr>
              <a:t> Find the value of </a:t>
            </a:r>
            <a:r>
              <a:rPr lang="en-US" sz="2400" b="1" i="1">
                <a:solidFill>
                  <a:srgbClr val="00539D"/>
                </a:solidFill>
                <a:cs typeface="Times New Roman" pitchFamily="18" charset="0"/>
              </a:rPr>
              <a:t>n</a:t>
            </a:r>
            <a:r>
              <a:rPr lang="en-US" sz="2400" b="1">
                <a:solidFill>
                  <a:srgbClr val="00539D"/>
                </a:solidFill>
                <a:cs typeface="Times New Roman" pitchFamily="18" charset="0"/>
              </a:rPr>
              <a:t> and </a:t>
            </a:r>
            <a:r>
              <a:rPr lang="en-US" sz="2400" b="1" i="1">
                <a:solidFill>
                  <a:srgbClr val="00539D"/>
                </a:solidFill>
                <a:cs typeface="Times New Roman" pitchFamily="18" charset="0"/>
              </a:rPr>
              <a:t>WX</a:t>
            </a:r>
            <a:r>
              <a:rPr lang="en-US" sz="2400" b="1">
                <a:solidFill>
                  <a:srgbClr val="00539D"/>
                </a:solidFill>
                <a:cs typeface="Times New Roman" pitchFamily="18" charset="0"/>
              </a:rPr>
              <a:t> if </a:t>
            </a:r>
            <a:r>
              <a:rPr lang="en-US" sz="2400" b="1" i="1">
                <a:solidFill>
                  <a:srgbClr val="00539D"/>
                </a:solidFill>
                <a:cs typeface="Times New Roman" pitchFamily="18" charset="0"/>
              </a:rPr>
              <a:t>W</a:t>
            </a:r>
            <a:r>
              <a:rPr lang="en-US" sz="2400" b="1">
                <a:solidFill>
                  <a:srgbClr val="00539D"/>
                </a:solidFill>
                <a:cs typeface="Times New Roman" pitchFamily="18" charset="0"/>
              </a:rPr>
              <a:t> is between </a:t>
            </a:r>
            <a:r>
              <a:rPr lang="en-US" sz="2400" b="1" i="1">
                <a:solidFill>
                  <a:srgbClr val="00539D"/>
                </a:solidFill>
                <a:cs typeface="Times New Roman" pitchFamily="18" charset="0"/>
              </a:rPr>
              <a:t>X</a:t>
            </a:r>
            <a:r>
              <a:rPr lang="en-US" sz="2400" b="1">
                <a:solidFill>
                  <a:srgbClr val="00539D"/>
                </a:solidFill>
                <a:cs typeface="Times New Roman" pitchFamily="18" charset="0"/>
              </a:rPr>
              <a:t> and </a:t>
            </a:r>
            <a:r>
              <a:rPr lang="en-US" sz="2400" b="1" i="1">
                <a:solidFill>
                  <a:srgbClr val="00539D"/>
                </a:solidFill>
                <a:cs typeface="Times New Roman" pitchFamily="18" charset="0"/>
              </a:rPr>
              <a:t>Y</a:t>
            </a:r>
            <a:r>
              <a:rPr lang="en-US" sz="2400" b="1">
                <a:solidFill>
                  <a:srgbClr val="00539D"/>
                </a:solidFill>
                <a:cs typeface="Times New Roman" pitchFamily="18" charset="0"/>
              </a:rPr>
              <a:t>, </a:t>
            </a:r>
            <a:r>
              <a:rPr lang="en-US" sz="2400" b="1" i="1">
                <a:solidFill>
                  <a:srgbClr val="00539D"/>
                </a:solidFill>
                <a:cs typeface="Times New Roman" pitchFamily="18" charset="0"/>
              </a:rPr>
              <a:t>WX</a:t>
            </a:r>
            <a:r>
              <a:rPr lang="en-US" sz="2400" b="1">
                <a:solidFill>
                  <a:srgbClr val="00539D"/>
                </a:solidFill>
                <a:cs typeface="Times New Roman" pitchFamily="18" charset="0"/>
              </a:rPr>
              <a:t> = 6</a:t>
            </a:r>
            <a:r>
              <a:rPr lang="en-US" sz="2400" b="1" i="1">
                <a:solidFill>
                  <a:srgbClr val="00539D"/>
                </a:solidFill>
                <a:cs typeface="Times New Roman" pitchFamily="18" charset="0"/>
              </a:rPr>
              <a:t>n</a:t>
            </a:r>
            <a:r>
              <a:rPr lang="en-US" sz="2400" b="1">
                <a:solidFill>
                  <a:srgbClr val="00539D"/>
                </a:solidFill>
                <a:cs typeface="Times New Roman" pitchFamily="18" charset="0"/>
              </a:rPr>
              <a:t> – 10, </a:t>
            </a:r>
            <a:r>
              <a:rPr lang="en-US" sz="2400" b="1" i="1">
                <a:solidFill>
                  <a:srgbClr val="00539D"/>
                </a:solidFill>
                <a:cs typeface="Times New Roman" pitchFamily="18" charset="0"/>
              </a:rPr>
              <a:t>XY</a:t>
            </a:r>
            <a:r>
              <a:rPr lang="en-US" sz="2400" b="1">
                <a:solidFill>
                  <a:srgbClr val="00539D"/>
                </a:solidFill>
                <a:cs typeface="Times New Roman" pitchFamily="18" charset="0"/>
              </a:rPr>
              <a:t> = 17, and </a:t>
            </a:r>
            <a:br>
              <a:rPr lang="en-US" sz="2400" b="1">
                <a:solidFill>
                  <a:srgbClr val="00539D"/>
                </a:solidFill>
                <a:cs typeface="Times New Roman" pitchFamily="18" charset="0"/>
              </a:rPr>
            </a:br>
            <a:r>
              <a:rPr lang="en-US" sz="2400" b="1" i="1">
                <a:solidFill>
                  <a:srgbClr val="00539D"/>
                </a:solidFill>
                <a:cs typeface="Times New Roman" pitchFamily="18" charset="0"/>
              </a:rPr>
              <a:t>WY</a:t>
            </a:r>
            <a:r>
              <a:rPr lang="en-US" sz="2400" b="1">
                <a:solidFill>
                  <a:srgbClr val="00539D"/>
                </a:solidFill>
                <a:cs typeface="Times New Roman" pitchFamily="18" charset="0"/>
              </a:rPr>
              <a:t> = 3</a:t>
            </a:r>
            <a:r>
              <a:rPr lang="en-US" sz="2400" b="1" i="1">
                <a:solidFill>
                  <a:srgbClr val="00539D"/>
                </a:solidFill>
                <a:cs typeface="Times New Roman" pitchFamily="18" charset="0"/>
              </a:rPr>
              <a:t>n</a:t>
            </a:r>
            <a:r>
              <a:rPr lang="en-US" sz="2400" b="1">
                <a:solidFill>
                  <a:srgbClr val="00539D"/>
                </a:solidFill>
                <a:cs typeface="Times New Roman" pitchFamily="18" charset="0"/>
              </a:rPr>
              <a:t>.</a:t>
            </a:r>
          </a:p>
        </p:txBody>
      </p:sp>
      <p:sp>
        <p:nvSpPr>
          <p:cNvPr id="117767" name="Oval 7"/>
          <p:cNvSpPr>
            <a:spLocks noChangeArrowheads="1"/>
          </p:cNvSpPr>
          <p:nvPr/>
        </p:nvSpPr>
        <p:spPr bwMode="auto">
          <a:xfrm>
            <a:off x="866775" y="3162895"/>
            <a:ext cx="457200" cy="457200"/>
          </a:xfrm>
          <a:prstGeom prst="ellipse">
            <a:avLst/>
          </a:prstGeom>
          <a:noFill/>
          <a:ln w="57150">
            <a:solidFill>
              <a:srgbClr val="EC1D2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C1D24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105400" y="3505200"/>
            <a:ext cx="27633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CHECK </a:t>
            </a:r>
            <a:r>
              <a:rPr lang="en-US" sz="5400" dirty="0" smtClean="0">
                <a:latin typeface="Wingdings" pitchFamily="2" charset="2"/>
              </a:rPr>
              <a:t>ü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9" name="Picture 8" descr="Check Progres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9234" y="995069"/>
            <a:ext cx="2846387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53621" y="1057922"/>
            <a:ext cx="1600200" cy="397668"/>
          </a:xfrm>
          <a:prstGeom prst="roundRect">
            <a:avLst>
              <a:gd name="adj" fmla="val 38991"/>
            </a:avLst>
          </a:prstGeom>
          <a:gradFill>
            <a:gsLst>
              <a:gs pos="100000">
                <a:srgbClr val="339933"/>
              </a:gs>
              <a:gs pos="2000">
                <a:srgbClr val="339933"/>
              </a:gs>
              <a:gs pos="46000">
                <a:srgbClr val="006600"/>
              </a:gs>
              <a:gs pos="100000">
                <a:srgbClr val="7DC4FF"/>
              </a:gs>
            </a:gsLst>
            <a:lin ang="5400000" scaled="1"/>
          </a:gra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6634" y="1075678"/>
            <a:ext cx="1600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EXAMPLE 5</a:t>
            </a:r>
            <a:endParaRPr lang="en-US" b="1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45409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7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7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776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77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776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77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776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77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776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776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5" grpId="0" autoUpdateAnimBg="0"/>
      <p:bldP spid="117766" grpId="0" autoUpdateAnimBg="0"/>
      <p:bldP spid="117767" grpId="0" animBg="1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3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5</a:t>
            </a:r>
          </a:p>
        </p:txBody>
      </p:sp>
      <p:sp>
        <p:nvSpPr>
          <p:cNvPr id="117766" name="TPQuestion"/>
          <p:cNvSpPr>
            <a:spLocks noChangeArrowheads="1"/>
          </p:cNvSpPr>
          <p:nvPr/>
        </p:nvSpPr>
        <p:spPr bwMode="auto">
          <a:xfrm>
            <a:off x="476250" y="1734145"/>
            <a:ext cx="8020050" cy="757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>
              <a:lnSpc>
                <a:spcPct val="90000"/>
              </a:lnSpc>
            </a:pPr>
            <a:r>
              <a:rPr lang="en-US" sz="2400" b="1" dirty="0" smtClean="0">
                <a:solidFill>
                  <a:srgbClr val="EC1D24"/>
                </a:solidFill>
                <a:cs typeface="Times New Roman" pitchFamily="18" charset="0"/>
              </a:rPr>
              <a:t>ALGEBRA</a:t>
            </a:r>
            <a:r>
              <a:rPr lang="en-US" sz="2400" b="1" dirty="0" smtClean="0">
                <a:solidFill>
                  <a:srgbClr val="00539D"/>
                </a:solidFill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00539D"/>
                </a:solidFill>
                <a:cs typeface="Times New Roman" pitchFamily="18" charset="0"/>
              </a:rPr>
              <a:t>Find the value of </a:t>
            </a:r>
            <a:r>
              <a:rPr lang="en-US" sz="2400" b="1" i="1" dirty="0" smtClean="0">
                <a:solidFill>
                  <a:srgbClr val="00539D"/>
                </a:solidFill>
                <a:cs typeface="Times New Roman" pitchFamily="18" charset="0"/>
              </a:rPr>
              <a:t>x</a:t>
            </a:r>
            <a:r>
              <a:rPr lang="en-US" sz="2400" b="1" dirty="0" smtClean="0">
                <a:solidFill>
                  <a:srgbClr val="00539D"/>
                </a:solidFill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00539D"/>
                </a:solidFill>
                <a:cs typeface="Times New Roman" pitchFamily="18" charset="0"/>
              </a:rPr>
              <a:t>and </a:t>
            </a:r>
            <a:r>
              <a:rPr lang="en-US" sz="2400" b="1" i="1" dirty="0" smtClean="0">
                <a:solidFill>
                  <a:srgbClr val="00539D"/>
                </a:solidFill>
                <a:cs typeface="Times New Roman" pitchFamily="18" charset="0"/>
              </a:rPr>
              <a:t>AC</a:t>
            </a:r>
            <a:r>
              <a:rPr lang="en-US" sz="2400" b="1" dirty="0" smtClean="0">
                <a:solidFill>
                  <a:srgbClr val="00539D"/>
                </a:solidFill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00539D"/>
                </a:solidFill>
                <a:cs typeface="Times New Roman" pitchFamily="18" charset="0"/>
              </a:rPr>
              <a:t>if </a:t>
            </a:r>
            <a:r>
              <a:rPr lang="en-US" sz="2400" b="1" i="1" dirty="0" smtClean="0">
                <a:solidFill>
                  <a:srgbClr val="00539D"/>
                </a:solidFill>
                <a:cs typeface="Times New Roman" pitchFamily="18" charset="0"/>
              </a:rPr>
              <a:t>C</a:t>
            </a:r>
            <a:r>
              <a:rPr lang="en-US" sz="2400" b="1" dirty="0" smtClean="0">
                <a:solidFill>
                  <a:srgbClr val="00539D"/>
                </a:solidFill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00539D"/>
                </a:solidFill>
                <a:cs typeface="Times New Roman" pitchFamily="18" charset="0"/>
              </a:rPr>
              <a:t>is between </a:t>
            </a:r>
            <a:r>
              <a:rPr lang="en-US" sz="2400" b="1" dirty="0" smtClean="0">
                <a:solidFill>
                  <a:srgbClr val="00539D"/>
                </a:solidFill>
                <a:cs typeface="Times New Roman" pitchFamily="18" charset="0"/>
              </a:rPr>
              <a:t>A </a:t>
            </a:r>
            <a:r>
              <a:rPr lang="en-US" sz="2400" b="1" dirty="0">
                <a:solidFill>
                  <a:srgbClr val="00539D"/>
                </a:solidFill>
                <a:cs typeface="Times New Roman" pitchFamily="18" charset="0"/>
              </a:rPr>
              <a:t>and </a:t>
            </a:r>
            <a:r>
              <a:rPr lang="en-US" sz="2400" b="1" i="1" dirty="0" smtClean="0">
                <a:solidFill>
                  <a:srgbClr val="00539D"/>
                </a:solidFill>
                <a:cs typeface="Times New Roman" pitchFamily="18" charset="0"/>
              </a:rPr>
              <a:t>B</a:t>
            </a:r>
            <a:r>
              <a:rPr lang="en-US" sz="2400" b="1" dirty="0" smtClean="0">
                <a:solidFill>
                  <a:srgbClr val="00539D"/>
                </a:solidFill>
                <a:cs typeface="Times New Roman" pitchFamily="18" charset="0"/>
              </a:rPr>
              <a:t>, </a:t>
            </a:r>
            <a:r>
              <a:rPr lang="en-US" sz="2400" b="1" i="1" dirty="0" smtClean="0">
                <a:solidFill>
                  <a:srgbClr val="00539D"/>
                </a:solidFill>
                <a:cs typeface="Times New Roman" pitchFamily="18" charset="0"/>
              </a:rPr>
              <a:t>AC </a:t>
            </a:r>
            <a:r>
              <a:rPr lang="en-US" sz="2400" b="1" dirty="0" smtClean="0">
                <a:solidFill>
                  <a:srgbClr val="00539D"/>
                </a:solidFill>
                <a:cs typeface="Times New Roman" pitchFamily="18" charset="0"/>
              </a:rPr>
              <a:t>= x</a:t>
            </a:r>
            <a:r>
              <a:rPr lang="en-US" sz="2400" b="1" baseline="30000" dirty="0" smtClean="0">
                <a:solidFill>
                  <a:srgbClr val="00539D"/>
                </a:solidFill>
                <a:cs typeface="Times New Roman" pitchFamily="18" charset="0"/>
              </a:rPr>
              <a:t>2</a:t>
            </a:r>
            <a:r>
              <a:rPr lang="en-US" sz="2400" b="1" dirty="0" smtClean="0">
                <a:solidFill>
                  <a:srgbClr val="00539D"/>
                </a:solidFill>
                <a:cs typeface="Times New Roman" pitchFamily="18" charset="0"/>
              </a:rPr>
              <a:t> + 3, </a:t>
            </a:r>
            <a:r>
              <a:rPr lang="en-US" sz="2400" b="1" i="1" dirty="0" smtClean="0">
                <a:solidFill>
                  <a:srgbClr val="00539D"/>
                </a:solidFill>
                <a:cs typeface="Times New Roman" pitchFamily="18" charset="0"/>
              </a:rPr>
              <a:t>BC</a:t>
            </a:r>
            <a:r>
              <a:rPr lang="en-US" sz="2400" b="1" dirty="0" smtClean="0">
                <a:solidFill>
                  <a:srgbClr val="00539D"/>
                </a:solidFill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00539D"/>
                </a:solidFill>
                <a:cs typeface="Times New Roman" pitchFamily="18" charset="0"/>
              </a:rPr>
              <a:t>= </a:t>
            </a:r>
            <a:r>
              <a:rPr lang="en-US" sz="2400" b="1" dirty="0" smtClean="0">
                <a:solidFill>
                  <a:srgbClr val="00539D"/>
                </a:solidFill>
                <a:cs typeface="Times New Roman" pitchFamily="18" charset="0"/>
              </a:rPr>
              <a:t>x + 4, </a:t>
            </a:r>
            <a:r>
              <a:rPr lang="en-US" sz="2400" b="1" dirty="0">
                <a:solidFill>
                  <a:srgbClr val="00539D"/>
                </a:solidFill>
                <a:cs typeface="Times New Roman" pitchFamily="18" charset="0"/>
              </a:rPr>
              <a:t>and </a:t>
            </a:r>
            <a:r>
              <a:rPr lang="en-US" sz="2400" b="1" dirty="0" smtClean="0">
                <a:solidFill>
                  <a:srgbClr val="00539D"/>
                </a:solidFill>
                <a:cs typeface="Times New Roman" pitchFamily="18" charset="0"/>
              </a:rPr>
              <a:t>AB = 49 in.</a:t>
            </a:r>
            <a:endParaRPr lang="en-US" sz="2400" b="1" dirty="0">
              <a:solidFill>
                <a:srgbClr val="00539D"/>
              </a:solidFill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257800" y="2667000"/>
            <a:ext cx="27633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CHECK </a:t>
            </a:r>
            <a:r>
              <a:rPr lang="en-US" sz="5400" dirty="0" smtClean="0">
                <a:latin typeface="Wingdings" pitchFamily="2" charset="2"/>
              </a:rPr>
              <a:t>ü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3621" y="1057922"/>
            <a:ext cx="1600200" cy="397668"/>
          </a:xfrm>
          <a:prstGeom prst="roundRect">
            <a:avLst>
              <a:gd name="adj" fmla="val 38991"/>
            </a:avLst>
          </a:prstGeom>
          <a:gradFill>
            <a:gsLst>
              <a:gs pos="100000">
                <a:srgbClr val="339933"/>
              </a:gs>
              <a:gs pos="2000">
                <a:srgbClr val="339933"/>
              </a:gs>
              <a:gs pos="46000">
                <a:srgbClr val="006600"/>
              </a:gs>
              <a:gs pos="100000">
                <a:srgbClr val="7DC4FF"/>
              </a:gs>
            </a:gsLst>
            <a:lin ang="5400000" scaled="1"/>
          </a:gra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6634" y="1075678"/>
            <a:ext cx="1600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EXAMPLE 5</a:t>
            </a:r>
            <a:endParaRPr lang="en-US" b="1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37497" y="838200"/>
            <a:ext cx="3039303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Honors Up!</a:t>
            </a:r>
            <a:endParaRPr lang="en-US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67038" y="2895600"/>
            <a:ext cx="4095371" cy="7882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9000"/>
              </a:lnSpc>
            </a:pPr>
            <a:r>
              <a:rPr lang="de-DE" sz="2800" b="1" dirty="0">
                <a:solidFill>
                  <a:srgbClr val="004E9A"/>
                </a:solidFill>
              </a:rPr>
              <a:t>Answer:  </a:t>
            </a:r>
            <a:r>
              <a:rPr lang="de-DE" sz="2800" b="1" dirty="0">
                <a:solidFill>
                  <a:srgbClr val="FF0000"/>
                </a:solidFill>
              </a:rPr>
              <a:t>x = 6, </a:t>
            </a:r>
            <a:r>
              <a:rPr lang="de-DE" sz="2800" b="1" dirty="0" smtClean="0">
                <a:solidFill>
                  <a:srgbClr val="FF0000"/>
                </a:solidFill>
              </a:rPr>
              <a:t>AC </a:t>
            </a:r>
            <a:r>
              <a:rPr lang="de-DE" sz="2800" b="1" dirty="0">
                <a:solidFill>
                  <a:srgbClr val="FF0000"/>
                </a:solidFill>
              </a:rPr>
              <a:t>= 39”</a:t>
            </a:r>
            <a:endParaRPr lang="de-DE" sz="1000" b="1" kern="1400" dirty="0">
              <a:solidFill>
                <a:srgbClr val="FF0000"/>
              </a:solidFill>
            </a:endParaRPr>
          </a:p>
          <a:p>
            <a:pPr>
              <a:lnSpc>
                <a:spcPct val="119000"/>
              </a:lnSpc>
              <a:spcAft>
                <a:spcPts val="600"/>
              </a:spcAft>
            </a:pPr>
            <a:r>
              <a:rPr lang="de-DE" sz="1000" kern="1400" dirty="0">
                <a:solidFill>
                  <a:srgbClr val="000000"/>
                </a:solidFill>
              </a:rPr>
              <a:t> 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51989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7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6" grpId="0" autoUpdateAnimBg="0"/>
      <p:bldP spid="8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228600" y="1143000"/>
            <a:ext cx="8534400" cy="14478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525" indent="-9525">
              <a:buFontTx/>
              <a:buNone/>
              <a:tabLst>
                <a:tab pos="685800" algn="l"/>
              </a:tabLst>
            </a:pPr>
            <a:r>
              <a:rPr lang="en-US" b="1" u="sng" dirty="0" smtClean="0">
                <a:latin typeface="Century Gothic" pitchFamily="34" charset="0"/>
              </a:rPr>
              <a:t>congruent</a:t>
            </a:r>
            <a:r>
              <a:rPr lang="en-US" b="1" dirty="0" smtClean="0">
                <a:latin typeface="Century Gothic" pitchFamily="34" charset="0"/>
              </a:rPr>
              <a:t>:  items that are the same size and shape.  Use the symbol     .</a:t>
            </a:r>
            <a:endParaRPr lang="en-US" b="1" dirty="0"/>
          </a:p>
        </p:txBody>
      </p:sp>
      <p:sp>
        <p:nvSpPr>
          <p:cNvPr id="17" name="Oval 20"/>
          <p:cNvSpPr>
            <a:spLocks noChangeAspect="1" noChangeArrowheads="1"/>
          </p:cNvSpPr>
          <p:nvPr/>
        </p:nvSpPr>
        <p:spPr bwMode="auto">
          <a:xfrm>
            <a:off x="3733800" y="2667000"/>
            <a:ext cx="92075" cy="92075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4736002"/>
              </p:ext>
            </p:extLst>
          </p:nvPr>
        </p:nvGraphicFramePr>
        <p:xfrm>
          <a:off x="5894034" y="1676399"/>
          <a:ext cx="476250" cy="4329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23" name="Equation" r:id="rId3" imgW="139680" imgH="126720" progId="Equation.DSMT4">
                  <p:embed/>
                </p:oleObj>
              </mc:Choice>
              <mc:Fallback>
                <p:oleObj name="Equation" r:id="rId3" imgW="139680" imgH="12672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94034" y="1676399"/>
                        <a:ext cx="476250" cy="4329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600200" y="2514600"/>
            <a:ext cx="647700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means same size</a:t>
            </a:r>
          </a:p>
          <a:p>
            <a:endParaRPr lang="en-US" sz="3200" dirty="0" smtClean="0"/>
          </a:p>
          <a:p>
            <a:r>
              <a:rPr lang="en-US" sz="3200" dirty="0" smtClean="0"/>
              <a:t>means same shape</a:t>
            </a:r>
            <a:endParaRPr lang="en-US" sz="600" dirty="0" smtClean="0"/>
          </a:p>
          <a:p>
            <a:endParaRPr lang="en-US" sz="600" dirty="0" smtClean="0"/>
          </a:p>
          <a:p>
            <a:endParaRPr lang="en-US" sz="600" dirty="0"/>
          </a:p>
          <a:p>
            <a:endParaRPr lang="en-US" sz="3200" dirty="0" smtClean="0"/>
          </a:p>
          <a:p>
            <a:r>
              <a:rPr lang="en-US" sz="3200" dirty="0" smtClean="0"/>
              <a:t>means same shape and size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609600" y="3056878"/>
            <a:ext cx="918841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500" dirty="0"/>
              <a:t>~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09600" y="1828800"/>
            <a:ext cx="918841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500" dirty="0" smtClean="0"/>
              <a:t>=</a:t>
            </a:r>
            <a:endParaRPr lang="en-US" sz="11500" dirty="0"/>
          </a:p>
        </p:txBody>
      </p:sp>
      <p:grpSp>
        <p:nvGrpSpPr>
          <p:cNvPr id="5" name="Group 4"/>
          <p:cNvGrpSpPr/>
          <p:nvPr/>
        </p:nvGrpSpPr>
        <p:grpSpPr>
          <a:xfrm>
            <a:off x="609600" y="3962400"/>
            <a:ext cx="918841" cy="2049262"/>
            <a:chOff x="4152900" y="4961138"/>
            <a:chExt cx="918841" cy="2049262"/>
          </a:xfrm>
        </p:grpSpPr>
        <p:sp>
          <p:nvSpPr>
            <p:cNvPr id="20" name="Rectangle 19"/>
            <p:cNvSpPr/>
            <p:nvPr/>
          </p:nvSpPr>
          <p:spPr>
            <a:xfrm>
              <a:off x="4152900" y="4961138"/>
              <a:ext cx="918841" cy="186204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500" dirty="0"/>
                <a:t>~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152900" y="5148352"/>
              <a:ext cx="918841" cy="186204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500" dirty="0" smtClean="0"/>
                <a:t>=</a:t>
              </a:r>
              <a:endParaRPr lang="en-US" sz="11500" dirty="0"/>
            </a:p>
          </p:txBody>
        </p:sp>
      </p:grpSp>
    </p:spTree>
    <p:extLst>
      <p:ext uri="{BB962C8B-B14F-4D97-AF65-F5344CB8AC3E}">
        <p14:creationId xmlns:p14="http://schemas.microsoft.com/office/powerpoint/2010/main" val="3332905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Concept</a:t>
            </a:r>
          </a:p>
        </p:txBody>
      </p:sp>
      <p:pic>
        <p:nvPicPr>
          <p:cNvPr id="132102" name="Picture 6" descr="11_GEOM_C01-02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"/>
          <a:stretch>
            <a:fillRect/>
          </a:stretch>
        </p:blipFill>
        <p:spPr bwMode="auto">
          <a:xfrm>
            <a:off x="495300" y="1143000"/>
            <a:ext cx="8181975" cy="224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3215266"/>
              </p:ext>
            </p:extLst>
          </p:nvPr>
        </p:nvGraphicFramePr>
        <p:xfrm>
          <a:off x="533399" y="3581399"/>
          <a:ext cx="4029239" cy="5293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39" name="Equation" r:id="rId5" imgW="1739880" imgH="228600" progId="Equation.DSMT4">
                  <p:embed/>
                </p:oleObj>
              </mc:Choice>
              <mc:Fallback>
                <p:oleObj name="Equation" r:id="rId5" imgW="17398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33399" y="3581399"/>
                        <a:ext cx="4029239" cy="5293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2853757"/>
              </p:ext>
            </p:extLst>
          </p:nvPr>
        </p:nvGraphicFramePr>
        <p:xfrm>
          <a:off x="533400" y="4318000"/>
          <a:ext cx="4029242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40" name="Equation" r:id="rId7" imgW="1739880" imgH="241200" progId="Equation.DSMT4">
                  <p:embed/>
                </p:oleObj>
              </mc:Choice>
              <mc:Fallback>
                <p:oleObj name="Equation" r:id="rId7" imgW="1739880" imgH="2412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4318000"/>
                        <a:ext cx="4029242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88597278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3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5</a:t>
            </a:r>
          </a:p>
        </p:txBody>
      </p:sp>
      <p:sp>
        <p:nvSpPr>
          <p:cNvPr id="117766" name="TPQuestion"/>
          <p:cNvSpPr>
            <a:spLocks noChangeArrowheads="1"/>
          </p:cNvSpPr>
          <p:nvPr/>
        </p:nvSpPr>
        <p:spPr bwMode="auto">
          <a:xfrm>
            <a:off x="476250" y="1734145"/>
            <a:ext cx="8020050" cy="1421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>
              <a:lnSpc>
                <a:spcPct val="90000"/>
              </a:lnSpc>
            </a:pPr>
            <a:r>
              <a:rPr lang="en-US" sz="2400" b="1" dirty="0" smtClean="0">
                <a:solidFill>
                  <a:srgbClr val="EC1D24"/>
                </a:solidFill>
                <a:cs typeface="Times New Roman" pitchFamily="18" charset="0"/>
              </a:rPr>
              <a:t>ALGEBRA</a:t>
            </a:r>
            <a:r>
              <a:rPr lang="en-US" sz="2400" b="1" dirty="0" smtClean="0">
                <a:solidFill>
                  <a:srgbClr val="00539D"/>
                </a:solidFill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00539D"/>
                </a:solidFill>
                <a:cs typeface="Times New Roman" pitchFamily="18" charset="0"/>
              </a:rPr>
              <a:t>Find the value </a:t>
            </a:r>
            <a:r>
              <a:rPr lang="en-US" sz="2400" b="1" dirty="0" smtClean="0">
                <a:solidFill>
                  <a:srgbClr val="00539D"/>
                </a:solidFill>
                <a:cs typeface="Times New Roman" pitchFamily="18" charset="0"/>
              </a:rPr>
              <a:t>of x, y, and FE given:</a:t>
            </a:r>
          </a:p>
          <a:p>
            <a:pPr marL="800100" lvl="1">
              <a:lnSpc>
                <a:spcPct val="90000"/>
              </a:lnSpc>
            </a:pPr>
            <a:r>
              <a:rPr lang="en-US" sz="2400" b="1" dirty="0" smtClean="0">
                <a:solidFill>
                  <a:srgbClr val="00539D"/>
                </a:solidFill>
                <a:cs typeface="Times New Roman" pitchFamily="18" charset="0"/>
              </a:rPr>
              <a:t>E and F are between H and G </a:t>
            </a:r>
          </a:p>
          <a:p>
            <a:pPr marL="800100" lvl="1">
              <a:lnSpc>
                <a:spcPct val="90000"/>
              </a:lnSpc>
            </a:pPr>
            <a:r>
              <a:rPr lang="en-US" sz="2400" b="1" dirty="0">
                <a:solidFill>
                  <a:srgbClr val="00539D"/>
                </a:solidFill>
                <a:cs typeface="Times New Roman" pitchFamily="18" charset="0"/>
              </a:rPr>
              <a:t>E</a:t>
            </a:r>
            <a:r>
              <a:rPr lang="en-US" sz="2400" b="1" dirty="0" smtClean="0">
                <a:solidFill>
                  <a:srgbClr val="00539D"/>
                </a:solidFill>
                <a:cs typeface="Times New Roman" pitchFamily="18" charset="0"/>
              </a:rPr>
              <a:t> is between F and G</a:t>
            </a:r>
          </a:p>
          <a:p>
            <a:pPr marL="800100" lvl="1">
              <a:lnSpc>
                <a:spcPct val="90000"/>
              </a:lnSpc>
            </a:pPr>
            <a:r>
              <a:rPr lang="en-US" sz="2400" b="1" dirty="0" smtClean="0">
                <a:solidFill>
                  <a:srgbClr val="00539D"/>
                </a:solidFill>
                <a:cs typeface="Times New Roman" pitchFamily="18" charset="0"/>
              </a:rPr>
              <a:t>HF = x + 2y, FE = x – y, EG = 3x – 3y, HG = 42’, </a:t>
            </a:r>
          </a:p>
        </p:txBody>
      </p:sp>
      <p:sp>
        <p:nvSpPr>
          <p:cNvPr id="8" name="Rectangle 7"/>
          <p:cNvSpPr/>
          <p:nvPr/>
        </p:nvSpPr>
        <p:spPr>
          <a:xfrm>
            <a:off x="6019800" y="3486825"/>
            <a:ext cx="27633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CHECK </a:t>
            </a:r>
            <a:r>
              <a:rPr lang="en-US" sz="5400" dirty="0" smtClean="0">
                <a:latin typeface="Wingdings" pitchFamily="2" charset="2"/>
              </a:rPr>
              <a:t>ü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3621" y="1057922"/>
            <a:ext cx="1600200" cy="397668"/>
          </a:xfrm>
          <a:prstGeom prst="roundRect">
            <a:avLst>
              <a:gd name="adj" fmla="val 38991"/>
            </a:avLst>
          </a:prstGeom>
          <a:gradFill>
            <a:gsLst>
              <a:gs pos="100000">
                <a:srgbClr val="339933"/>
              </a:gs>
              <a:gs pos="2000">
                <a:srgbClr val="339933"/>
              </a:gs>
              <a:gs pos="46000">
                <a:srgbClr val="006600"/>
              </a:gs>
              <a:gs pos="100000">
                <a:srgbClr val="7DC4FF"/>
              </a:gs>
            </a:gsLst>
            <a:lin ang="5400000" scaled="1"/>
          </a:gra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6634" y="1075678"/>
            <a:ext cx="1600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EXAMPLE 6</a:t>
            </a:r>
            <a:endParaRPr lang="en-US" b="1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37497" y="838200"/>
            <a:ext cx="3039303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Honors Up!</a:t>
            </a:r>
            <a:endParaRPr lang="en-US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67038" y="3707571"/>
            <a:ext cx="4924162" cy="605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9000"/>
              </a:lnSpc>
            </a:pPr>
            <a:r>
              <a:rPr lang="de-DE" sz="2800" b="1" dirty="0">
                <a:solidFill>
                  <a:srgbClr val="004E9A"/>
                </a:solidFill>
              </a:rPr>
              <a:t>Answer:  </a:t>
            </a:r>
            <a:r>
              <a:rPr lang="de-DE" sz="2800" b="1" dirty="0">
                <a:solidFill>
                  <a:srgbClr val="FF0000"/>
                </a:solidFill>
              </a:rPr>
              <a:t>x = </a:t>
            </a:r>
            <a:r>
              <a:rPr lang="de-DE" sz="2800" b="1" dirty="0" smtClean="0">
                <a:solidFill>
                  <a:srgbClr val="FF0000"/>
                </a:solidFill>
              </a:rPr>
              <a:t>10, y = 4, FE = 6 ft</a:t>
            </a:r>
            <a:endParaRPr lang="de-DE" sz="1000" kern="1400" dirty="0">
              <a:solidFill>
                <a:srgbClr val="000000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7519265"/>
              </p:ext>
            </p:extLst>
          </p:nvPr>
        </p:nvGraphicFramePr>
        <p:xfrm>
          <a:off x="6934201" y="2743200"/>
          <a:ext cx="990599" cy="3376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45" name="Equation" r:id="rId4" imgW="647640" imgH="215640" progId="Equation.DSMT4">
                  <p:embed/>
                </p:oleObj>
              </mc:Choice>
              <mc:Fallback>
                <p:oleObj name="Equation" r:id="rId4" imgW="647640" imgH="21564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1" y="2743200"/>
                        <a:ext cx="990599" cy="33760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3332273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7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6" grpId="0" autoUpdateAnimBg="0"/>
      <p:bldP spid="8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5486400" y="7208837"/>
            <a:ext cx="3657600" cy="182563"/>
          </a:xfrm>
        </p:spPr>
        <p:txBody>
          <a:bodyPr/>
          <a:lstStyle/>
          <a:p>
            <a:r>
              <a:rPr lang="en-US"/>
              <a:t>Example 6</a:t>
            </a:r>
          </a:p>
        </p:txBody>
      </p:sp>
      <p:sp>
        <p:nvSpPr>
          <p:cNvPr id="99332" name="Rectangle 4"/>
          <p:cNvSpPr>
            <a:spLocks noChangeArrowheads="1"/>
          </p:cNvSpPr>
          <p:nvPr/>
        </p:nvSpPr>
        <p:spPr bwMode="auto">
          <a:xfrm>
            <a:off x="781050" y="1617662"/>
            <a:ext cx="8007350" cy="239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400" b="1">
                <a:solidFill>
                  <a:srgbClr val="E01B22"/>
                </a:solidFill>
                <a:ea typeface="Times New Roman" pitchFamily="18" charset="0"/>
                <a:cs typeface="Arial" charset="0"/>
              </a:rPr>
              <a:t>FONTS</a:t>
            </a:r>
            <a:r>
              <a:rPr lang="en-US" sz="2400" b="1">
                <a:solidFill>
                  <a:srgbClr val="00539D"/>
                </a:solidFill>
                <a:ea typeface="Times New Roman" pitchFamily="18" charset="0"/>
                <a:cs typeface="Arial" charset="0"/>
              </a:rPr>
              <a:t>  The Arial font is often used because it is easy to read. Study the word </a:t>
            </a:r>
            <a:r>
              <a:rPr lang="en-US" sz="2400" b="1" i="1">
                <a:solidFill>
                  <a:srgbClr val="00539D"/>
                </a:solidFill>
                <a:ea typeface="Times New Roman" pitchFamily="18" charset="0"/>
                <a:cs typeface="Arial" charset="0"/>
              </a:rPr>
              <a:t>time </a:t>
            </a:r>
            <a:r>
              <a:rPr lang="en-US" sz="2400" b="1">
                <a:solidFill>
                  <a:srgbClr val="00539D"/>
                </a:solidFill>
                <a:ea typeface="Times New Roman" pitchFamily="18" charset="0"/>
                <a:cs typeface="Arial" charset="0"/>
              </a:rPr>
              <a:t>shown in Arial type. Each letter can be broken into individual segments. The letter T has two segments, a short horizontal segment, and a longer vertical segment. Assume that all segments overlap where they meet. Which segments are congruent?</a:t>
            </a:r>
          </a:p>
        </p:txBody>
      </p:sp>
      <p:sp>
        <p:nvSpPr>
          <p:cNvPr id="99333" name="Text Box 5"/>
          <p:cNvSpPr txBox="1">
            <a:spLocks noChangeArrowheads="1"/>
          </p:cNvSpPr>
          <p:nvPr/>
        </p:nvSpPr>
        <p:spPr bwMode="auto">
          <a:xfrm>
            <a:off x="3173413" y="4065587"/>
            <a:ext cx="1951037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3200" b="1">
                <a:solidFill>
                  <a:srgbClr val="00539D"/>
                </a:solidFill>
              </a:rPr>
              <a:t>TIME</a:t>
            </a:r>
          </a:p>
        </p:txBody>
      </p:sp>
      <p:sp>
        <p:nvSpPr>
          <p:cNvPr id="99334" name="Rectangle 6"/>
          <p:cNvSpPr>
            <a:spLocks noChangeArrowheads="1"/>
          </p:cNvSpPr>
          <p:nvPr/>
        </p:nvSpPr>
        <p:spPr bwMode="auto">
          <a:xfrm>
            <a:off x="438150" y="4665662"/>
            <a:ext cx="8229600" cy="173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1712913" indent="-1368425">
              <a:lnSpc>
                <a:spcPct val="90000"/>
              </a:lnSpc>
              <a:spcBef>
                <a:spcPct val="20000"/>
              </a:spcBef>
              <a:buClr>
                <a:srgbClr val="FFFFFF"/>
              </a:buClr>
              <a:tabLst>
                <a:tab pos="1943100" algn="l"/>
              </a:tabLst>
            </a:pPr>
            <a:r>
              <a:rPr lang="en-US" sz="2400" b="1">
                <a:solidFill>
                  <a:srgbClr val="00539D"/>
                </a:solidFill>
              </a:rPr>
              <a:t>Answer:</a:t>
            </a:r>
            <a:r>
              <a:rPr lang="en-US" sz="2400">
                <a:solidFill>
                  <a:srgbClr val="E01B22"/>
                </a:solidFill>
              </a:rPr>
              <a:t> 	The five vertical segments in the letters </a:t>
            </a:r>
            <a:r>
              <a:rPr lang="en-US" sz="2400" i="1">
                <a:solidFill>
                  <a:srgbClr val="E01B22"/>
                </a:solidFill>
              </a:rPr>
              <a:t>T</a:t>
            </a:r>
            <a:r>
              <a:rPr lang="en-US" sz="2400">
                <a:solidFill>
                  <a:srgbClr val="E01B22"/>
                </a:solidFill>
              </a:rPr>
              <a:t>, </a:t>
            </a:r>
            <a:r>
              <a:rPr lang="en-US" sz="2400" i="1">
                <a:solidFill>
                  <a:srgbClr val="E01B22"/>
                </a:solidFill>
              </a:rPr>
              <a:t>I</a:t>
            </a:r>
            <a:r>
              <a:rPr lang="en-US" sz="2400">
                <a:solidFill>
                  <a:srgbClr val="E01B22"/>
                </a:solidFill>
              </a:rPr>
              <a:t>, </a:t>
            </a:r>
            <a:r>
              <a:rPr lang="en-US" sz="2400" i="1">
                <a:solidFill>
                  <a:srgbClr val="E01B22"/>
                </a:solidFill>
              </a:rPr>
              <a:t>M</a:t>
            </a:r>
            <a:r>
              <a:rPr lang="en-US" sz="2400">
                <a:solidFill>
                  <a:srgbClr val="E01B22"/>
                </a:solidFill>
              </a:rPr>
              <a:t>, </a:t>
            </a:r>
            <a:br>
              <a:rPr lang="en-US" sz="2400">
                <a:solidFill>
                  <a:srgbClr val="E01B22"/>
                </a:solidFill>
              </a:rPr>
            </a:br>
            <a:r>
              <a:rPr lang="en-US" sz="2400">
                <a:solidFill>
                  <a:srgbClr val="E01B22"/>
                </a:solidFill>
              </a:rPr>
              <a:t>and </a:t>
            </a:r>
            <a:r>
              <a:rPr lang="en-US" sz="2400" i="1">
                <a:solidFill>
                  <a:srgbClr val="E01B22"/>
                </a:solidFill>
              </a:rPr>
              <a:t>E</a:t>
            </a:r>
            <a:r>
              <a:rPr lang="en-US" sz="2400">
                <a:solidFill>
                  <a:srgbClr val="E01B22"/>
                </a:solidFill>
              </a:rPr>
              <a:t> are congruent. The four horizontal segments in </a:t>
            </a:r>
            <a:r>
              <a:rPr lang="en-US" sz="2400" i="1">
                <a:solidFill>
                  <a:srgbClr val="E01B22"/>
                </a:solidFill>
              </a:rPr>
              <a:t>T</a:t>
            </a:r>
            <a:r>
              <a:rPr lang="en-US" sz="2400">
                <a:solidFill>
                  <a:srgbClr val="E01B22"/>
                </a:solidFill>
              </a:rPr>
              <a:t> and </a:t>
            </a:r>
            <a:r>
              <a:rPr lang="en-US" sz="2400" i="1">
                <a:solidFill>
                  <a:srgbClr val="E01B22"/>
                </a:solidFill>
              </a:rPr>
              <a:t>E</a:t>
            </a:r>
            <a:r>
              <a:rPr lang="en-US" sz="2400">
                <a:solidFill>
                  <a:srgbClr val="E01B22"/>
                </a:solidFill>
              </a:rPr>
              <a:t> are congruent. The two diagonal segments in the letter </a:t>
            </a:r>
            <a:r>
              <a:rPr lang="en-US" sz="2400" i="1">
                <a:solidFill>
                  <a:srgbClr val="E01B22"/>
                </a:solidFill>
              </a:rPr>
              <a:t>M</a:t>
            </a:r>
            <a:r>
              <a:rPr lang="en-US" sz="2400">
                <a:solidFill>
                  <a:srgbClr val="E01B22"/>
                </a:solidFill>
              </a:rPr>
              <a:t> are congruent.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6200" y="1057922"/>
            <a:ext cx="2737270" cy="397668"/>
          </a:xfrm>
          <a:prstGeom prst="roundRect">
            <a:avLst>
              <a:gd name="adj" fmla="val 38991"/>
            </a:avLst>
          </a:prstGeom>
          <a:gradFill>
            <a:gsLst>
              <a:gs pos="100000">
                <a:srgbClr val="339933"/>
              </a:gs>
              <a:gs pos="2000">
                <a:srgbClr val="339933"/>
              </a:gs>
              <a:gs pos="46000">
                <a:srgbClr val="006600"/>
              </a:gs>
              <a:gs pos="100000">
                <a:srgbClr val="7DC4FF"/>
              </a:gs>
            </a:gsLst>
            <a:lin ang="5400000" scaled="1"/>
          </a:gra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1076765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Real World EXAMPLE 7</a:t>
            </a:r>
            <a:endParaRPr lang="en-US" b="1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15" descr="j043805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2196" y="1017759"/>
            <a:ext cx="485604" cy="485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5832625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93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9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93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2" grpId="0" build="p" autoUpdateAnimBg="0" advAuto="0"/>
      <p:bldP spid="99333" grpId="0" autoUpdateAnimBg="0"/>
      <p:bldP spid="99334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4968240" y="1341120"/>
            <a:ext cx="3451860" cy="2987992"/>
            <a:chOff x="4729100" y="3367088"/>
            <a:chExt cx="3451860" cy="2987992"/>
          </a:xfrm>
        </p:grpSpPr>
        <p:pic>
          <p:nvPicPr>
            <p:cNvPr id="6" name="Picture 5" descr="GEO_CH01_007_1.jpg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9100" y="3367088"/>
              <a:ext cx="3451860" cy="2987992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7234100" y="5695890"/>
              <a:ext cx="336952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AbcPrint" pitchFamily="2" charset="0"/>
                </a:rPr>
                <a:t>E</a:t>
              </a:r>
              <a:endParaRPr lang="en-US" sz="2000" b="1" dirty="0">
                <a:latin typeface="AbcPrint" pitchFamily="2" charset="0"/>
              </a:endParaRPr>
            </a:p>
          </p:txBody>
        </p:sp>
      </p:grp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7229776"/>
              </p:ext>
            </p:extLst>
          </p:nvPr>
        </p:nvGraphicFramePr>
        <p:xfrm>
          <a:off x="90488" y="4076700"/>
          <a:ext cx="2903537" cy="735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46" name="Equation" r:id="rId4" imgW="1130040" imgH="241200" progId="Equation.DSMT4">
                  <p:embed/>
                </p:oleObj>
              </mc:Choice>
              <mc:Fallback>
                <p:oleObj name="Equation" r:id="rId4" imgW="113004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488" y="4076700"/>
                        <a:ext cx="2903537" cy="735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7076979"/>
              </p:ext>
            </p:extLst>
          </p:nvPr>
        </p:nvGraphicFramePr>
        <p:xfrm>
          <a:off x="4002088" y="4286250"/>
          <a:ext cx="2878137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47" name="Equation" r:id="rId6" imgW="1117440" imgH="203040" progId="Equation.DSMT4">
                  <p:embed/>
                </p:oleObj>
              </mc:Choice>
              <mc:Fallback>
                <p:oleObj name="Equation" r:id="rId6" imgW="11174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2088" y="4286250"/>
                        <a:ext cx="2878137" cy="620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6773620"/>
              </p:ext>
            </p:extLst>
          </p:nvPr>
        </p:nvGraphicFramePr>
        <p:xfrm>
          <a:off x="258763" y="5067300"/>
          <a:ext cx="2589212" cy="738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48" name="Equation" r:id="rId8" imgW="1002960" imgH="241200" progId="Equation.DSMT4">
                  <p:embed/>
                </p:oleObj>
              </mc:Choice>
              <mc:Fallback>
                <p:oleObj name="Equation" r:id="rId8" imgW="100296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763" y="5067300"/>
                        <a:ext cx="2589212" cy="738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5766707"/>
              </p:ext>
            </p:extLst>
          </p:nvPr>
        </p:nvGraphicFramePr>
        <p:xfrm>
          <a:off x="3543300" y="5200650"/>
          <a:ext cx="34290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49" name="Equation" r:id="rId10" imgW="1333440" imgH="203040" progId="Equation.DSMT4">
                  <p:embed/>
                </p:oleObj>
              </mc:Choice>
              <mc:Fallback>
                <p:oleObj name="Equation" r:id="rId10" imgW="13334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3300" y="5200650"/>
                        <a:ext cx="3429000" cy="62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4"/>
          <p:cNvSpPr txBox="1">
            <a:spLocks noGrp="1" noChangeArrowheads="1"/>
          </p:cNvSpPr>
          <p:nvPr>
            <p:ph idx="1"/>
          </p:nvPr>
        </p:nvSpPr>
        <p:spPr>
          <a:xfrm>
            <a:off x="228600" y="1045050"/>
            <a:ext cx="4876800" cy="302498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sz="2400" b="1" dirty="0" smtClean="0">
                <a:solidFill>
                  <a:srgbClr val="FF0000"/>
                </a:solidFill>
                <a:latin typeface="Century Gothic" pitchFamily="34" charset="0"/>
              </a:rPr>
              <a:t>Today:</a:t>
            </a:r>
          </a:p>
          <a:p>
            <a:r>
              <a:rPr lang="en-US" sz="2400" b="1" dirty="0" smtClean="0">
                <a:solidFill>
                  <a:srgbClr val="FF0000"/>
                </a:solidFill>
                <a:latin typeface="Century Gothic" pitchFamily="34" charset="0"/>
              </a:rPr>
              <a:t>Warm-up</a:t>
            </a:r>
          </a:p>
          <a:p>
            <a:r>
              <a:rPr lang="en-US" sz="2400" b="1" dirty="0" smtClean="0">
                <a:solidFill>
                  <a:srgbClr val="FF0000"/>
                </a:solidFill>
                <a:latin typeface="Century Gothic" pitchFamily="34" charset="0"/>
              </a:rPr>
              <a:t>Homework questions?</a:t>
            </a:r>
          </a:p>
          <a:p>
            <a:r>
              <a:rPr lang="en-US" sz="2400" b="1" dirty="0" smtClean="0">
                <a:solidFill>
                  <a:srgbClr val="FF0000"/>
                </a:solidFill>
                <a:latin typeface="Century Gothic" pitchFamily="34" charset="0"/>
              </a:rPr>
              <a:t>Collect homework</a:t>
            </a:r>
          </a:p>
          <a:p>
            <a:r>
              <a:rPr lang="en-US" sz="2400" b="1" dirty="0" smtClean="0">
                <a:solidFill>
                  <a:srgbClr val="FF0000"/>
                </a:solidFill>
                <a:latin typeface="Century Gothic" pitchFamily="34" charset="0"/>
              </a:rPr>
              <a:t>1.2 Instruction</a:t>
            </a:r>
            <a:endParaRPr lang="en-US" sz="2400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3875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990600"/>
            <a:ext cx="7772400" cy="1143000"/>
          </a:xfrm>
        </p:spPr>
        <p:txBody>
          <a:bodyPr/>
          <a:lstStyle/>
          <a:p>
            <a:r>
              <a:rPr lang="en-US" b="1" dirty="0" smtClean="0"/>
              <a:t>Homework!</a:t>
            </a: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228600" y="1828800"/>
            <a:ext cx="8915400" cy="441960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sz="3200" b="1" dirty="0" smtClean="0">
                <a:latin typeface="Century Gothic" pitchFamily="34" charset="0"/>
              </a:rPr>
              <a:t>Due tomorrow:</a:t>
            </a:r>
          </a:p>
          <a:p>
            <a:pPr>
              <a:defRPr/>
            </a:pPr>
            <a:r>
              <a:rPr lang="en-US" b="1" dirty="0" smtClean="0">
                <a:latin typeface="Century Gothic" pitchFamily="34" charset="0"/>
              </a:rPr>
              <a:t>1.2 P. 18-21 #11-31every other odd, 40, 42, 43 &amp; 1.2 more practice</a:t>
            </a:r>
          </a:p>
          <a:p>
            <a:pPr>
              <a:defRPr/>
            </a:pPr>
            <a:endParaRPr lang="en-US" b="1" dirty="0">
              <a:latin typeface="Century Gothic" pitchFamily="34" charset="0"/>
            </a:endParaRPr>
          </a:p>
          <a:p>
            <a:pPr marL="0" indent="0">
              <a:buFontTx/>
              <a:buNone/>
              <a:defRPr/>
            </a:pPr>
            <a:r>
              <a:rPr lang="en-US" b="1" dirty="0" smtClean="0">
                <a:latin typeface="Century Gothic" pitchFamily="34" charset="0"/>
              </a:rPr>
              <a:t>*Go to website for answers</a:t>
            </a:r>
          </a:p>
          <a:p>
            <a:pPr>
              <a:buFontTx/>
              <a:buNone/>
              <a:defRPr/>
            </a:pPr>
            <a:endParaRPr lang="en-US" b="1" dirty="0" smtClean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528125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5" name="TPQuestion"/>
          <p:cNvSpPr>
            <a:spLocks noGrp="1" noChangeArrowheads="1"/>
          </p:cNvSpPr>
          <p:nvPr>
            <p:ph type="title"/>
          </p:nvPr>
        </p:nvSpPr>
        <p:spPr>
          <a:xfrm>
            <a:off x="5486400" y="6980238"/>
            <a:ext cx="3657600" cy="182562"/>
          </a:xfrm>
        </p:spPr>
        <p:txBody>
          <a:bodyPr/>
          <a:lstStyle/>
          <a:p>
            <a:r>
              <a:rPr lang="en-US"/>
              <a:t>5-Minute Check 4</a:t>
            </a:r>
          </a:p>
        </p:txBody>
      </p:sp>
      <p:sp>
        <p:nvSpPr>
          <p:cNvPr id="110598" name="TPQuestion"/>
          <p:cNvSpPr>
            <a:spLocks noChangeArrowheads="1"/>
          </p:cNvSpPr>
          <p:nvPr/>
        </p:nvSpPr>
        <p:spPr bwMode="auto">
          <a:xfrm>
            <a:off x="685800" y="1657350"/>
            <a:ext cx="802005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>
              <a:lnSpc>
                <a:spcPct val="90000"/>
              </a:lnSpc>
            </a:pPr>
            <a:r>
              <a:rPr lang="en-US" sz="2400" b="1">
                <a:solidFill>
                  <a:srgbClr val="00539D"/>
                </a:solidFill>
                <a:cs typeface="Times New Roman" pitchFamily="18" charset="0"/>
              </a:rPr>
              <a:t>Name the intersection of planes </a:t>
            </a:r>
            <a:br>
              <a:rPr lang="en-US" sz="2400" b="1">
                <a:solidFill>
                  <a:srgbClr val="00539D"/>
                </a:solidFill>
                <a:cs typeface="Times New Roman" pitchFamily="18" charset="0"/>
              </a:rPr>
            </a:br>
            <a:r>
              <a:rPr lang="en-US" sz="2400" b="1" i="1">
                <a:solidFill>
                  <a:srgbClr val="00539D"/>
                </a:solidFill>
                <a:cs typeface="Times New Roman" pitchFamily="18" charset="0"/>
              </a:rPr>
              <a:t>Z</a:t>
            </a:r>
            <a:r>
              <a:rPr lang="en-US" sz="2400" b="1">
                <a:solidFill>
                  <a:srgbClr val="00539D"/>
                </a:solidFill>
                <a:cs typeface="Times New Roman" pitchFamily="18" charset="0"/>
              </a:rPr>
              <a:t> and </a:t>
            </a:r>
            <a:r>
              <a:rPr lang="en-US" sz="2400" b="1" i="1">
                <a:solidFill>
                  <a:srgbClr val="00539D"/>
                </a:solidFill>
                <a:cs typeface="Times New Roman" pitchFamily="18" charset="0"/>
              </a:rPr>
              <a:t>W</a:t>
            </a:r>
            <a:r>
              <a:rPr lang="en-US" sz="2400" b="1">
                <a:solidFill>
                  <a:srgbClr val="00539D"/>
                </a:solidFill>
                <a:cs typeface="Times New Roman" pitchFamily="18" charset="0"/>
              </a:rPr>
              <a:t>.</a:t>
            </a:r>
          </a:p>
        </p:txBody>
      </p:sp>
      <p:sp>
        <p:nvSpPr>
          <p:cNvPr id="110599" name="AutoShape 7"/>
          <p:cNvSpPr>
            <a:spLocks noChangeArrowheads="1"/>
          </p:cNvSpPr>
          <p:nvPr/>
        </p:nvSpPr>
        <p:spPr bwMode="auto">
          <a:xfrm>
            <a:off x="533400" y="4737100"/>
            <a:ext cx="533400" cy="265113"/>
          </a:xfrm>
          <a:prstGeom prst="rightArrow">
            <a:avLst>
              <a:gd name="adj1" fmla="val 50000"/>
              <a:gd name="adj2" fmla="val 50299"/>
            </a:avLst>
          </a:prstGeom>
          <a:solidFill>
            <a:srgbClr val="EC1D2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grpSp>
        <p:nvGrpSpPr>
          <p:cNvPr id="110607" name="Group 15"/>
          <p:cNvGrpSpPr>
            <a:grpSpLocks/>
          </p:cNvGrpSpPr>
          <p:nvPr/>
        </p:nvGrpSpPr>
        <p:grpSpPr bwMode="auto">
          <a:xfrm>
            <a:off x="1066800" y="2794000"/>
            <a:ext cx="2790825" cy="3225800"/>
            <a:chOff x="672" y="1512"/>
            <a:chExt cx="1758" cy="2032"/>
          </a:xfrm>
        </p:grpSpPr>
        <p:sp>
          <p:nvSpPr>
            <p:cNvPr id="110597" name="TPAnswers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672" y="1512"/>
              <a:ext cx="1758" cy="20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533400" indent="-533400">
                <a:lnSpc>
                  <a:spcPct val="90000"/>
                </a:lnSpc>
                <a:spcBef>
                  <a:spcPct val="83000"/>
                </a:spcBef>
                <a:spcAft>
                  <a:spcPct val="83000"/>
                </a:spcAft>
                <a:buClr>
                  <a:srgbClr val="00539D"/>
                </a:buClr>
              </a:pPr>
              <a:r>
                <a:rPr lang="pt-BR" sz="2400" b="1">
                  <a:solidFill>
                    <a:srgbClr val="00539D"/>
                  </a:solidFill>
                  <a:sym typeface="Symbol" pitchFamily="18" charset="2"/>
                </a:rPr>
                <a:t>A.</a:t>
              </a:r>
              <a:r>
                <a:rPr lang="pt-BR" sz="2400" b="1">
                  <a:solidFill>
                    <a:srgbClr val="000000"/>
                  </a:solidFill>
                  <a:sym typeface="Symbol" pitchFamily="18" charset="2"/>
                </a:rPr>
                <a:t>	</a:t>
              </a:r>
              <a:r>
                <a:rPr lang="pt-BR" sz="2400" b="1" i="1">
                  <a:solidFill>
                    <a:srgbClr val="000000"/>
                  </a:solidFill>
                  <a:sym typeface="Symbol" pitchFamily="18" charset="2"/>
                </a:rPr>
                <a:t>BZ</a:t>
              </a:r>
            </a:p>
            <a:p>
              <a:pPr marL="533400" indent="-533400">
                <a:lnSpc>
                  <a:spcPct val="90000"/>
                </a:lnSpc>
                <a:spcBef>
                  <a:spcPct val="83000"/>
                </a:spcBef>
                <a:spcAft>
                  <a:spcPct val="83000"/>
                </a:spcAft>
                <a:buClr>
                  <a:srgbClr val="00539D"/>
                </a:buClr>
              </a:pPr>
              <a:r>
                <a:rPr lang="pt-BR" sz="2400" b="1">
                  <a:solidFill>
                    <a:srgbClr val="00539D"/>
                  </a:solidFill>
                  <a:sym typeface="Symbol" pitchFamily="18" charset="2"/>
                </a:rPr>
                <a:t>B.</a:t>
              </a:r>
              <a:r>
                <a:rPr lang="pt-BR" sz="2400" b="1">
                  <a:solidFill>
                    <a:srgbClr val="000000"/>
                  </a:solidFill>
                  <a:sym typeface="Symbol" pitchFamily="18" charset="2"/>
                </a:rPr>
                <a:t>	</a:t>
              </a:r>
              <a:r>
                <a:rPr lang="pt-BR" sz="2400" b="1" i="1">
                  <a:solidFill>
                    <a:srgbClr val="000000"/>
                  </a:solidFill>
                  <a:sym typeface="Symbol" pitchFamily="18" charset="2"/>
                </a:rPr>
                <a:t>AW</a:t>
              </a:r>
            </a:p>
            <a:p>
              <a:pPr marL="533400" indent="-533400">
                <a:lnSpc>
                  <a:spcPct val="90000"/>
                </a:lnSpc>
                <a:spcBef>
                  <a:spcPct val="83000"/>
                </a:spcBef>
                <a:spcAft>
                  <a:spcPct val="83000"/>
                </a:spcAft>
                <a:buClr>
                  <a:srgbClr val="00539D"/>
                </a:buClr>
              </a:pPr>
              <a:r>
                <a:rPr lang="pt-BR" sz="2400" b="1">
                  <a:solidFill>
                    <a:srgbClr val="00539D"/>
                  </a:solidFill>
                  <a:sym typeface="Symbol" pitchFamily="18" charset="2"/>
                </a:rPr>
                <a:t>C.</a:t>
              </a:r>
              <a:r>
                <a:rPr lang="pt-BR" sz="2400" b="1">
                  <a:solidFill>
                    <a:srgbClr val="000000"/>
                  </a:solidFill>
                  <a:sym typeface="Symbol" pitchFamily="18" charset="2"/>
                </a:rPr>
                <a:t>	</a:t>
              </a:r>
              <a:r>
                <a:rPr lang="pt-BR" sz="2400" b="1" i="1">
                  <a:solidFill>
                    <a:srgbClr val="000000"/>
                  </a:solidFill>
                  <a:sym typeface="Symbol" pitchFamily="18" charset="2"/>
                </a:rPr>
                <a:t>AB</a:t>
              </a:r>
            </a:p>
            <a:p>
              <a:pPr marL="533400" indent="-533400">
                <a:lnSpc>
                  <a:spcPct val="90000"/>
                </a:lnSpc>
                <a:spcBef>
                  <a:spcPct val="83000"/>
                </a:spcBef>
                <a:spcAft>
                  <a:spcPct val="83000"/>
                </a:spcAft>
                <a:buClr>
                  <a:srgbClr val="00539D"/>
                </a:buClr>
              </a:pPr>
              <a:r>
                <a:rPr lang="pt-BR" sz="2400" b="1">
                  <a:solidFill>
                    <a:srgbClr val="00539D"/>
                  </a:solidFill>
                  <a:sym typeface="Symbol" pitchFamily="18" charset="2"/>
                </a:rPr>
                <a:t>D.</a:t>
              </a:r>
              <a:r>
                <a:rPr lang="pt-BR" sz="2400" b="1">
                  <a:solidFill>
                    <a:srgbClr val="000000"/>
                  </a:solidFill>
                  <a:sym typeface="Symbol" pitchFamily="18" charset="2"/>
                </a:rPr>
                <a:t>	</a:t>
              </a:r>
              <a:r>
                <a:rPr lang="pt-BR" sz="2400" b="1" i="1">
                  <a:solidFill>
                    <a:srgbClr val="000000"/>
                  </a:solidFill>
                  <a:sym typeface="Symbol" pitchFamily="18" charset="2"/>
                </a:rPr>
                <a:t>BQ</a:t>
              </a:r>
            </a:p>
          </p:txBody>
        </p:sp>
        <p:sp>
          <p:nvSpPr>
            <p:cNvPr id="110603" name="Line 11"/>
            <p:cNvSpPr>
              <a:spLocks noChangeShapeType="1"/>
            </p:cNvSpPr>
            <p:nvPr/>
          </p:nvSpPr>
          <p:spPr bwMode="auto">
            <a:xfrm>
              <a:off x="1068" y="1530"/>
              <a:ext cx="3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604" name="Line 12"/>
            <p:cNvSpPr>
              <a:spLocks noChangeShapeType="1"/>
            </p:cNvSpPr>
            <p:nvPr/>
          </p:nvSpPr>
          <p:spPr bwMode="auto">
            <a:xfrm>
              <a:off x="1070" y="2124"/>
              <a:ext cx="37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605" name="Line 13"/>
            <p:cNvSpPr>
              <a:spLocks noChangeShapeType="1"/>
            </p:cNvSpPr>
            <p:nvPr/>
          </p:nvSpPr>
          <p:spPr bwMode="auto">
            <a:xfrm>
              <a:off x="1064" y="2718"/>
              <a:ext cx="3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606" name="Line 14"/>
            <p:cNvSpPr>
              <a:spLocks noChangeShapeType="1"/>
            </p:cNvSpPr>
            <p:nvPr/>
          </p:nvSpPr>
          <p:spPr bwMode="auto">
            <a:xfrm>
              <a:off x="1060" y="3300"/>
              <a:ext cx="3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10609" name="Picture 17" descr="FMC01-02-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938" y="1312863"/>
            <a:ext cx="2300287" cy="2725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Box 19"/>
          <p:cNvSpPr txBox="1">
            <a:spLocks noChangeArrowheads="1"/>
          </p:cNvSpPr>
          <p:nvPr/>
        </p:nvSpPr>
        <p:spPr bwMode="auto">
          <a:xfrm>
            <a:off x="3363912" y="1117600"/>
            <a:ext cx="3124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18984C"/>
                </a:solidFill>
              </a:rPr>
              <a:t>Over Lesson 1–1</a:t>
            </a:r>
          </a:p>
        </p:txBody>
      </p:sp>
      <p:pic>
        <p:nvPicPr>
          <p:cNvPr id="14" name="Picture 21" descr="5Min Chec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74725"/>
            <a:ext cx="6792912" cy="62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32611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0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0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05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05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8" grpId="0" autoUpdateAnimBg="0"/>
      <p:bldP spid="11059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486400" y="7056437"/>
            <a:ext cx="3657600" cy="182563"/>
          </a:xfrm>
        </p:spPr>
        <p:txBody>
          <a:bodyPr/>
          <a:lstStyle/>
          <a:p>
            <a:r>
              <a:rPr lang="en-US"/>
              <a:t>Example 1</a:t>
            </a:r>
          </a:p>
        </p:txBody>
      </p:sp>
      <p:grpSp>
        <p:nvGrpSpPr>
          <p:cNvPr id="5908" name="Group 788"/>
          <p:cNvGrpSpPr>
            <a:grpSpLocks/>
          </p:cNvGrpSpPr>
          <p:nvPr/>
        </p:nvGrpSpPr>
        <p:grpSpPr bwMode="auto">
          <a:xfrm>
            <a:off x="876300" y="1606550"/>
            <a:ext cx="7705725" cy="420687"/>
            <a:chOff x="552" y="947"/>
            <a:chExt cx="4854" cy="265"/>
          </a:xfrm>
        </p:grpSpPr>
        <p:sp>
          <p:nvSpPr>
            <p:cNvPr id="5903" name="Rectangle 783"/>
            <p:cNvSpPr>
              <a:spLocks noChangeArrowheads="1"/>
            </p:cNvSpPr>
            <p:nvPr/>
          </p:nvSpPr>
          <p:spPr bwMode="auto">
            <a:xfrm>
              <a:off x="552" y="947"/>
              <a:ext cx="4854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US" sz="2400" b="1" dirty="0">
                  <a:solidFill>
                    <a:srgbClr val="E01B22"/>
                  </a:solidFill>
                  <a:ea typeface="Times New Roman" pitchFamily="18" charset="0"/>
                  <a:cs typeface="Arial" charset="0"/>
                </a:rPr>
                <a:t>A.</a:t>
              </a:r>
              <a:r>
                <a:rPr lang="en-US" sz="2400" b="1" dirty="0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  </a:t>
              </a:r>
              <a:r>
                <a:rPr lang="en-US" sz="2400" b="1" dirty="0">
                  <a:solidFill>
                    <a:srgbClr val="00539D"/>
                  </a:solidFill>
                  <a:ea typeface="Times New Roman" pitchFamily="18" charset="0"/>
                  <a:cs typeface="Arial" charset="0"/>
                </a:rPr>
                <a:t>Find the length of </a:t>
              </a:r>
              <a:r>
                <a:rPr lang="en-US" sz="2400" b="1" i="1" dirty="0">
                  <a:solidFill>
                    <a:srgbClr val="00539D"/>
                  </a:solidFill>
                  <a:ea typeface="Times New Roman" pitchFamily="18" charset="0"/>
                  <a:cs typeface="Arial" charset="0"/>
                </a:rPr>
                <a:t>AB</a:t>
              </a:r>
              <a:r>
                <a:rPr lang="en-US" sz="2400" b="1" dirty="0">
                  <a:solidFill>
                    <a:srgbClr val="00539D"/>
                  </a:solidFill>
                  <a:ea typeface="Times New Roman" pitchFamily="18" charset="0"/>
                  <a:cs typeface="Arial" charset="0"/>
                </a:rPr>
                <a:t> using the ruler.</a:t>
              </a:r>
              <a:endParaRPr lang="en-US" sz="2400" b="1" i="1" dirty="0">
                <a:solidFill>
                  <a:srgbClr val="00539D"/>
                </a:solidFill>
                <a:ea typeface="Times New Roman" pitchFamily="18" charset="0"/>
                <a:cs typeface="Arial" charset="0"/>
              </a:endParaRPr>
            </a:p>
          </p:txBody>
        </p:sp>
        <p:sp>
          <p:nvSpPr>
            <p:cNvPr id="5904" name="Line 784"/>
            <p:cNvSpPr>
              <a:spLocks noChangeShapeType="1"/>
            </p:cNvSpPr>
            <p:nvPr/>
          </p:nvSpPr>
          <p:spPr bwMode="auto">
            <a:xfrm>
              <a:off x="2334" y="972"/>
              <a:ext cx="258" cy="0"/>
            </a:xfrm>
            <a:prstGeom prst="line">
              <a:avLst/>
            </a:prstGeom>
            <a:noFill/>
            <a:ln w="19050">
              <a:solidFill>
                <a:srgbClr val="00539D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906" name="Text Box 786"/>
          <p:cNvSpPr txBox="1">
            <a:spLocks noChangeArrowheads="1"/>
          </p:cNvSpPr>
          <p:nvPr/>
        </p:nvSpPr>
        <p:spPr bwMode="auto">
          <a:xfrm>
            <a:off x="533400" y="5597525"/>
            <a:ext cx="8077200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spcAft>
                <a:spcPct val="20000"/>
              </a:spcAft>
              <a:buClr>
                <a:srgbClr val="FFFFFF"/>
              </a:buClr>
            </a:pPr>
            <a:r>
              <a:rPr lang="en-US" sz="2400" b="1" dirty="0">
                <a:solidFill>
                  <a:srgbClr val="00539D"/>
                </a:solidFill>
                <a:ea typeface="Times New Roman" pitchFamily="18" charset="0"/>
                <a:cs typeface="Arial" charset="0"/>
              </a:rPr>
              <a:t>Answer:</a:t>
            </a:r>
            <a:r>
              <a:rPr lang="en-US" sz="2400" dirty="0">
                <a:ea typeface="Times New Roman" pitchFamily="18" charset="0"/>
                <a:cs typeface="Arial" charset="0"/>
              </a:rPr>
              <a:t> </a:t>
            </a:r>
            <a:r>
              <a:rPr lang="en-US" sz="2400" i="1" dirty="0" smtClean="0">
                <a:solidFill>
                  <a:srgbClr val="EC1D24"/>
                </a:solidFill>
                <a:ea typeface="Times New Roman" pitchFamily="18" charset="0"/>
                <a:cs typeface="Arial" charset="0"/>
              </a:rPr>
              <a:t>AB</a:t>
            </a:r>
            <a:r>
              <a:rPr lang="en-US" sz="2400" dirty="0" smtClean="0">
                <a:solidFill>
                  <a:srgbClr val="EC1D24"/>
                </a:solidFill>
                <a:ea typeface="Times New Roman" pitchFamily="18" charset="0"/>
                <a:cs typeface="Arial" charset="0"/>
              </a:rPr>
              <a:t> is </a:t>
            </a:r>
            <a:r>
              <a:rPr lang="en-US" sz="2400" dirty="0">
                <a:solidFill>
                  <a:srgbClr val="EC1D24"/>
                </a:solidFill>
                <a:ea typeface="Times New Roman" pitchFamily="18" charset="0"/>
                <a:cs typeface="Arial" charset="0"/>
              </a:rPr>
              <a:t>about 42 millimeters long.</a:t>
            </a:r>
          </a:p>
        </p:txBody>
      </p:sp>
      <p:pic>
        <p:nvPicPr>
          <p:cNvPr id="5913" name="Picture 793" descr="01-02-1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0" y="2152650"/>
            <a:ext cx="5343525" cy="20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ounded Rectangle 14"/>
          <p:cNvSpPr/>
          <p:nvPr/>
        </p:nvSpPr>
        <p:spPr>
          <a:xfrm>
            <a:off x="53621" y="1057922"/>
            <a:ext cx="1600200" cy="397668"/>
          </a:xfrm>
          <a:prstGeom prst="roundRect">
            <a:avLst>
              <a:gd name="adj" fmla="val 38991"/>
            </a:avLst>
          </a:prstGeom>
          <a:gradFill>
            <a:gsLst>
              <a:gs pos="100000">
                <a:srgbClr val="339933"/>
              </a:gs>
              <a:gs pos="2000">
                <a:srgbClr val="339933"/>
              </a:gs>
              <a:gs pos="46000">
                <a:srgbClr val="006600"/>
              </a:gs>
              <a:gs pos="100000">
                <a:srgbClr val="7DC4FF"/>
              </a:gs>
            </a:gsLst>
            <a:lin ang="5400000" scaled="1"/>
          </a:gra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6634" y="1075678"/>
            <a:ext cx="1600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EXAMPLE 1</a:t>
            </a:r>
            <a:endParaRPr lang="en-US" b="1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2733564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0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1</a:t>
            </a:r>
          </a:p>
        </p:txBody>
      </p:sp>
      <p:grpSp>
        <p:nvGrpSpPr>
          <p:cNvPr id="86025" name="Group 9"/>
          <p:cNvGrpSpPr>
            <a:grpSpLocks/>
          </p:cNvGrpSpPr>
          <p:nvPr/>
        </p:nvGrpSpPr>
        <p:grpSpPr bwMode="auto">
          <a:xfrm>
            <a:off x="876300" y="1579563"/>
            <a:ext cx="7705725" cy="420687"/>
            <a:chOff x="552" y="947"/>
            <a:chExt cx="4854" cy="265"/>
          </a:xfrm>
        </p:grpSpPr>
        <p:sp>
          <p:nvSpPr>
            <p:cNvPr id="86026" name="Rectangle 10"/>
            <p:cNvSpPr>
              <a:spLocks noChangeArrowheads="1"/>
            </p:cNvSpPr>
            <p:nvPr/>
          </p:nvSpPr>
          <p:spPr bwMode="auto">
            <a:xfrm>
              <a:off x="552" y="947"/>
              <a:ext cx="4854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US" sz="2400" b="1">
                  <a:solidFill>
                    <a:srgbClr val="E01B22"/>
                  </a:solidFill>
                  <a:ea typeface="Times New Roman" pitchFamily="18" charset="0"/>
                  <a:cs typeface="Arial" charset="0"/>
                </a:rPr>
                <a:t>B.</a:t>
              </a:r>
              <a:r>
                <a:rPr lang="en-US" sz="2400" b="1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  </a:t>
              </a:r>
              <a:r>
                <a:rPr lang="en-US" sz="2400" b="1">
                  <a:solidFill>
                    <a:srgbClr val="00539D"/>
                  </a:solidFill>
                  <a:ea typeface="Times New Roman" pitchFamily="18" charset="0"/>
                  <a:cs typeface="Arial" charset="0"/>
                </a:rPr>
                <a:t>Find the length of </a:t>
              </a:r>
              <a:r>
                <a:rPr lang="en-US" sz="2400" b="1" i="1">
                  <a:solidFill>
                    <a:srgbClr val="00539D"/>
                  </a:solidFill>
                  <a:ea typeface="Times New Roman" pitchFamily="18" charset="0"/>
                  <a:cs typeface="Arial" charset="0"/>
                </a:rPr>
                <a:t>AB</a:t>
              </a:r>
              <a:r>
                <a:rPr lang="en-US" sz="2400" b="1">
                  <a:solidFill>
                    <a:srgbClr val="00539D"/>
                  </a:solidFill>
                  <a:ea typeface="Times New Roman" pitchFamily="18" charset="0"/>
                  <a:cs typeface="Arial" charset="0"/>
                </a:rPr>
                <a:t> using the ruler.</a:t>
              </a:r>
              <a:endParaRPr lang="en-US" sz="2400" b="1" i="1">
                <a:solidFill>
                  <a:srgbClr val="00539D"/>
                </a:solidFill>
                <a:ea typeface="Times New Roman" pitchFamily="18" charset="0"/>
                <a:cs typeface="Arial" charset="0"/>
              </a:endParaRPr>
            </a:p>
          </p:txBody>
        </p:sp>
        <p:sp>
          <p:nvSpPr>
            <p:cNvPr id="86027" name="Line 11"/>
            <p:cNvSpPr>
              <a:spLocks noChangeShapeType="1"/>
            </p:cNvSpPr>
            <p:nvPr/>
          </p:nvSpPr>
          <p:spPr bwMode="auto">
            <a:xfrm>
              <a:off x="2334" y="972"/>
              <a:ext cx="258" cy="0"/>
            </a:xfrm>
            <a:prstGeom prst="line">
              <a:avLst/>
            </a:prstGeom>
            <a:noFill/>
            <a:ln w="19050">
              <a:solidFill>
                <a:srgbClr val="00539D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6030" name="Text Box 14"/>
          <p:cNvSpPr txBox="1">
            <a:spLocks noChangeArrowheads="1"/>
          </p:cNvSpPr>
          <p:nvPr/>
        </p:nvSpPr>
        <p:spPr bwMode="auto">
          <a:xfrm>
            <a:off x="533400" y="5599113"/>
            <a:ext cx="8077200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spcAft>
                <a:spcPct val="20000"/>
              </a:spcAft>
              <a:buClr>
                <a:srgbClr val="FFFFFF"/>
              </a:buClr>
            </a:pPr>
            <a:r>
              <a:rPr lang="en-US" sz="2400" b="1" dirty="0">
                <a:solidFill>
                  <a:srgbClr val="00539D"/>
                </a:solidFill>
                <a:ea typeface="Times New Roman" pitchFamily="18" charset="0"/>
                <a:cs typeface="Arial" charset="0"/>
              </a:rPr>
              <a:t>Answer:</a:t>
            </a:r>
            <a:r>
              <a:rPr lang="en-US" sz="2400" dirty="0">
                <a:ea typeface="Times New Roman" pitchFamily="18" charset="0"/>
                <a:cs typeface="Arial" charset="0"/>
              </a:rPr>
              <a:t> </a:t>
            </a:r>
            <a:r>
              <a:rPr lang="en-US" sz="2400" i="1" dirty="0">
                <a:solidFill>
                  <a:srgbClr val="EC1D24"/>
                </a:solidFill>
                <a:ea typeface="Times New Roman" pitchFamily="18" charset="0"/>
                <a:cs typeface="Arial" charset="0"/>
              </a:rPr>
              <a:t>AB</a:t>
            </a:r>
            <a:r>
              <a:rPr lang="en-US" sz="2400" dirty="0">
                <a:solidFill>
                  <a:srgbClr val="EC1D24"/>
                </a:solidFill>
                <a:ea typeface="Times New Roman" pitchFamily="18" charset="0"/>
                <a:cs typeface="Arial" charset="0"/>
              </a:rPr>
              <a:t> is about 4.5 centimeters long.</a:t>
            </a:r>
          </a:p>
        </p:txBody>
      </p:sp>
      <p:pic>
        <p:nvPicPr>
          <p:cNvPr id="86033" name="Picture 17" descr="01-02-1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0" y="2125663"/>
            <a:ext cx="5343525" cy="185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ounded Rectangle 11"/>
          <p:cNvSpPr/>
          <p:nvPr/>
        </p:nvSpPr>
        <p:spPr>
          <a:xfrm>
            <a:off x="53621" y="1057922"/>
            <a:ext cx="1600200" cy="397668"/>
          </a:xfrm>
          <a:prstGeom prst="roundRect">
            <a:avLst>
              <a:gd name="adj" fmla="val 38991"/>
            </a:avLst>
          </a:prstGeom>
          <a:gradFill>
            <a:gsLst>
              <a:gs pos="100000">
                <a:srgbClr val="339933"/>
              </a:gs>
              <a:gs pos="2000">
                <a:srgbClr val="339933"/>
              </a:gs>
              <a:gs pos="46000">
                <a:srgbClr val="006600"/>
              </a:gs>
              <a:gs pos="100000">
                <a:srgbClr val="7DC4FF"/>
              </a:gs>
            </a:gsLst>
            <a:lin ang="5400000" scaled="1"/>
          </a:gra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6634" y="1075678"/>
            <a:ext cx="1600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EXAMPLE 1</a:t>
            </a:r>
            <a:endParaRPr lang="en-US" b="1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037894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6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6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6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3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7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1b</a:t>
            </a:r>
          </a:p>
        </p:txBody>
      </p:sp>
      <p:sp>
        <p:nvSpPr>
          <p:cNvPr id="144389" name="TPAnswers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57250" y="4441825"/>
            <a:ext cx="2790825" cy="195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533400" indent="-533400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Clr>
                <a:srgbClr val="00539D"/>
              </a:buClr>
            </a:pPr>
            <a:r>
              <a:rPr lang="pt-BR" sz="2400" b="1">
                <a:solidFill>
                  <a:srgbClr val="00539D"/>
                </a:solidFill>
                <a:sym typeface="Symbol" pitchFamily="18" charset="2"/>
              </a:rPr>
              <a:t>A.</a:t>
            </a:r>
            <a:r>
              <a:rPr lang="pt-BR" sz="2400" b="1">
                <a:solidFill>
                  <a:srgbClr val="000000"/>
                </a:solidFill>
                <a:sym typeface="Symbol" pitchFamily="18" charset="2"/>
              </a:rPr>
              <a:t>	1 cm</a:t>
            </a:r>
          </a:p>
          <a:p>
            <a:pPr marL="533400" indent="-533400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Clr>
                <a:srgbClr val="00539D"/>
              </a:buClr>
            </a:pPr>
            <a:r>
              <a:rPr lang="pt-BR" sz="2400" b="1">
                <a:solidFill>
                  <a:srgbClr val="00539D"/>
                </a:solidFill>
                <a:sym typeface="Symbol" pitchFamily="18" charset="2"/>
              </a:rPr>
              <a:t>B.</a:t>
            </a:r>
            <a:r>
              <a:rPr lang="pt-BR" sz="2400" b="1">
                <a:solidFill>
                  <a:srgbClr val="000000"/>
                </a:solidFill>
                <a:sym typeface="Symbol" pitchFamily="18" charset="2"/>
              </a:rPr>
              <a:t>	2 cm</a:t>
            </a:r>
          </a:p>
          <a:p>
            <a:pPr marL="533400" indent="-533400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Clr>
                <a:srgbClr val="00539D"/>
              </a:buClr>
            </a:pPr>
            <a:r>
              <a:rPr lang="pt-BR" sz="2400" b="1">
                <a:solidFill>
                  <a:srgbClr val="00539D"/>
                </a:solidFill>
                <a:sym typeface="Symbol" pitchFamily="18" charset="2"/>
              </a:rPr>
              <a:t>C.</a:t>
            </a:r>
            <a:r>
              <a:rPr lang="pt-BR" sz="2400" b="1">
                <a:solidFill>
                  <a:srgbClr val="000000"/>
                </a:solidFill>
                <a:sym typeface="Symbol" pitchFamily="18" charset="2"/>
              </a:rPr>
              <a:t>	2.5 cm</a:t>
            </a:r>
          </a:p>
          <a:p>
            <a:pPr marL="533400" indent="-533400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Clr>
                <a:srgbClr val="00539D"/>
              </a:buClr>
            </a:pPr>
            <a:r>
              <a:rPr lang="pt-BR" sz="2400" b="1">
                <a:solidFill>
                  <a:srgbClr val="00539D"/>
                </a:solidFill>
                <a:sym typeface="Symbol" pitchFamily="18" charset="2"/>
              </a:rPr>
              <a:t>D.</a:t>
            </a:r>
            <a:r>
              <a:rPr lang="pt-BR" sz="2400" b="1">
                <a:solidFill>
                  <a:srgbClr val="000000"/>
                </a:solidFill>
                <a:sym typeface="Symbol" pitchFamily="18" charset="2"/>
              </a:rPr>
              <a:t>	3 cm</a:t>
            </a:r>
          </a:p>
        </p:txBody>
      </p:sp>
      <p:sp>
        <p:nvSpPr>
          <p:cNvPr id="144390" name="Oval 6"/>
          <p:cNvSpPr>
            <a:spLocks noChangeArrowheads="1"/>
          </p:cNvSpPr>
          <p:nvPr/>
        </p:nvSpPr>
        <p:spPr bwMode="auto">
          <a:xfrm>
            <a:off x="857250" y="4924425"/>
            <a:ext cx="457200" cy="457200"/>
          </a:xfrm>
          <a:prstGeom prst="ellipse">
            <a:avLst/>
          </a:prstGeom>
          <a:noFill/>
          <a:ln w="57150">
            <a:solidFill>
              <a:srgbClr val="EC1D2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C1D24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grpSp>
        <p:nvGrpSpPr>
          <p:cNvPr id="144395" name="Group 11"/>
          <p:cNvGrpSpPr>
            <a:grpSpLocks/>
          </p:cNvGrpSpPr>
          <p:nvPr/>
        </p:nvGrpSpPr>
        <p:grpSpPr bwMode="auto">
          <a:xfrm>
            <a:off x="600075" y="1531938"/>
            <a:ext cx="8172450" cy="477837"/>
            <a:chOff x="336" y="929"/>
            <a:chExt cx="5148" cy="301"/>
          </a:xfrm>
        </p:grpSpPr>
        <p:sp>
          <p:nvSpPr>
            <p:cNvPr id="144396" name="TPQuestion"/>
            <p:cNvSpPr>
              <a:spLocks noChangeArrowheads="1"/>
            </p:cNvSpPr>
            <p:nvPr/>
          </p:nvSpPr>
          <p:spPr bwMode="auto">
            <a:xfrm>
              <a:off x="336" y="954"/>
              <a:ext cx="5148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342900">
                <a:lnSpc>
                  <a:spcPct val="90000"/>
                </a:lnSpc>
              </a:pPr>
              <a:r>
                <a:rPr lang="en-US" sz="2400" b="1">
                  <a:solidFill>
                    <a:srgbClr val="E01B22"/>
                  </a:solidFill>
                  <a:cs typeface="Times New Roman" pitchFamily="18" charset="0"/>
                </a:rPr>
                <a:t>B.</a:t>
              </a:r>
            </a:p>
          </p:txBody>
        </p:sp>
        <p:pic>
          <p:nvPicPr>
            <p:cNvPr id="144397" name="Picture 13" descr="GEO_1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0" y="929"/>
              <a:ext cx="2098" cy="3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4398" name="Picture 14" descr="GEO01-02-01b-YT-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738" y="2155825"/>
            <a:ext cx="3624262" cy="177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Check Progres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9234" y="995069"/>
            <a:ext cx="2846387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ounded Rectangle 11"/>
          <p:cNvSpPr/>
          <p:nvPr/>
        </p:nvSpPr>
        <p:spPr>
          <a:xfrm>
            <a:off x="53621" y="1057922"/>
            <a:ext cx="1600200" cy="397668"/>
          </a:xfrm>
          <a:prstGeom prst="roundRect">
            <a:avLst>
              <a:gd name="adj" fmla="val 38991"/>
            </a:avLst>
          </a:prstGeom>
          <a:gradFill>
            <a:gsLst>
              <a:gs pos="100000">
                <a:srgbClr val="339933"/>
              </a:gs>
              <a:gs pos="2000">
                <a:srgbClr val="339933"/>
              </a:gs>
              <a:gs pos="46000">
                <a:srgbClr val="006600"/>
              </a:gs>
              <a:gs pos="100000">
                <a:srgbClr val="7DC4FF"/>
              </a:gs>
            </a:gsLst>
            <a:lin ang="5400000" scaled="1"/>
          </a:gra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6634" y="1075678"/>
            <a:ext cx="1600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EXAMPLE 1</a:t>
            </a:r>
            <a:endParaRPr lang="en-US" b="1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96012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4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4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4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439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43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439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43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439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43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439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439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89" grpId="0" autoUpdateAnimBg="0"/>
      <p:bldP spid="14439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2</a:t>
            </a:r>
          </a:p>
        </p:txBody>
      </p:sp>
      <p:pic>
        <p:nvPicPr>
          <p:cNvPr id="7174" name="Picture 6" descr="GEO_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896"/>
          <a:stretch>
            <a:fillRect/>
          </a:stretch>
        </p:blipFill>
        <p:spPr bwMode="auto">
          <a:xfrm>
            <a:off x="960438" y="5414963"/>
            <a:ext cx="7467600" cy="77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176" name="Group 8"/>
          <p:cNvGrpSpPr>
            <a:grpSpLocks/>
          </p:cNvGrpSpPr>
          <p:nvPr/>
        </p:nvGrpSpPr>
        <p:grpSpPr bwMode="auto">
          <a:xfrm>
            <a:off x="876300" y="1450975"/>
            <a:ext cx="7705725" cy="550863"/>
            <a:chOff x="552" y="914"/>
            <a:chExt cx="4854" cy="347"/>
          </a:xfrm>
        </p:grpSpPr>
        <p:sp>
          <p:nvSpPr>
            <p:cNvPr id="7177" name="Rectangle 9"/>
            <p:cNvSpPr>
              <a:spLocks noChangeArrowheads="1"/>
            </p:cNvSpPr>
            <p:nvPr/>
          </p:nvSpPr>
          <p:spPr bwMode="auto">
            <a:xfrm>
              <a:off x="552" y="947"/>
              <a:ext cx="4854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US" sz="2400" b="1">
                  <a:solidFill>
                    <a:srgbClr val="E01B22"/>
                  </a:solidFill>
                  <a:ea typeface="Times New Roman" pitchFamily="18" charset="0"/>
                  <a:cs typeface="Arial" charset="0"/>
                </a:rPr>
                <a:t>B.</a:t>
              </a:r>
            </a:p>
          </p:txBody>
        </p:sp>
        <p:pic>
          <p:nvPicPr>
            <p:cNvPr id="7178" name="Picture 10" descr="GEO_1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2275" b="78593"/>
            <a:stretch>
              <a:fillRect/>
            </a:stretch>
          </p:blipFill>
          <p:spPr bwMode="auto">
            <a:xfrm>
              <a:off x="862" y="914"/>
              <a:ext cx="2245" cy="3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179" name="Picture 11" descr="GEO01-02-02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550" y="2205038"/>
            <a:ext cx="5143500" cy="130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53621" y="1057922"/>
            <a:ext cx="1600200" cy="397668"/>
          </a:xfrm>
          <a:prstGeom prst="roundRect">
            <a:avLst>
              <a:gd name="adj" fmla="val 38991"/>
            </a:avLst>
          </a:prstGeom>
          <a:gradFill>
            <a:gsLst>
              <a:gs pos="100000">
                <a:srgbClr val="339933"/>
              </a:gs>
              <a:gs pos="2000">
                <a:srgbClr val="339933"/>
              </a:gs>
              <a:gs pos="46000">
                <a:srgbClr val="006600"/>
              </a:gs>
              <a:gs pos="100000">
                <a:srgbClr val="7DC4FF"/>
              </a:gs>
            </a:gsLst>
            <a:lin ang="5400000" scaled="1"/>
          </a:gra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6634" y="1075678"/>
            <a:ext cx="1600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EXAMPLE 2</a:t>
            </a:r>
            <a:endParaRPr lang="en-US" b="1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362200" y="5518210"/>
            <a:ext cx="609600" cy="1190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8668174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-228600" y="1219200"/>
            <a:ext cx="9067800" cy="46482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indent="-447675">
              <a:spcBef>
                <a:spcPct val="0"/>
              </a:spcBef>
              <a:buFontTx/>
              <a:buNone/>
              <a:tabLst>
                <a:tab pos="914400" algn="l"/>
              </a:tabLst>
            </a:pPr>
            <a:r>
              <a:rPr lang="en-US" b="1" dirty="0" smtClean="0">
                <a:latin typeface="Century Gothic" pitchFamily="34" charset="0"/>
                <a:cs typeface="Times New Roman" pitchFamily="18" charset="0"/>
              </a:rPr>
              <a:t>1.2 Linear Measure</a:t>
            </a:r>
          </a:p>
          <a:p>
            <a:pPr marL="914400" indent="-447675">
              <a:spcBef>
                <a:spcPct val="0"/>
              </a:spcBef>
              <a:buFontTx/>
              <a:buNone/>
              <a:tabLst>
                <a:tab pos="914400" algn="l"/>
              </a:tabLst>
            </a:pPr>
            <a:r>
              <a:rPr lang="en-US" b="1" dirty="0" smtClean="0">
                <a:latin typeface="Century Gothic" pitchFamily="34" charset="0"/>
                <a:cs typeface="Times New Roman" pitchFamily="18" charset="0"/>
              </a:rPr>
              <a:t> </a:t>
            </a:r>
            <a:endParaRPr lang="en-US" sz="2800" b="1" dirty="0" smtClean="0">
              <a:latin typeface="Century Gothic" pitchFamily="34" charset="0"/>
              <a:cs typeface="Times New Roman" pitchFamily="18" charset="0"/>
            </a:endParaRPr>
          </a:p>
          <a:p>
            <a:pPr marL="914400" indent="-447675">
              <a:spcBef>
                <a:spcPct val="0"/>
              </a:spcBef>
              <a:buFontTx/>
              <a:buNone/>
              <a:tabLst>
                <a:tab pos="914400" algn="l"/>
              </a:tabLst>
            </a:pPr>
            <a:r>
              <a:rPr lang="en-US" sz="2800" b="1" dirty="0" smtClean="0">
                <a:latin typeface="Century Gothic" pitchFamily="34" charset="0"/>
                <a:cs typeface="Times New Roman" pitchFamily="18" charset="0"/>
              </a:rPr>
              <a:t>Objective:</a:t>
            </a:r>
          </a:p>
          <a:p>
            <a:pPr marL="914400" indent="-447675">
              <a:spcBef>
                <a:spcPct val="0"/>
              </a:spcBef>
              <a:buClr>
                <a:schemeClr val="tx1"/>
              </a:buClr>
              <a:buFontTx/>
              <a:buAutoNum type="arabicPeriod"/>
              <a:tabLst>
                <a:tab pos="914400" algn="l"/>
              </a:tabLst>
            </a:pPr>
            <a:r>
              <a:rPr lang="en-US" sz="2800" b="1" dirty="0">
                <a:latin typeface="Century Gothic" pitchFamily="34" charset="0"/>
                <a:cs typeface="Times New Roman" pitchFamily="18" charset="0"/>
              </a:rPr>
              <a:t>Measure segments.</a:t>
            </a:r>
          </a:p>
          <a:p>
            <a:pPr marL="914400" indent="-447675">
              <a:spcBef>
                <a:spcPct val="0"/>
              </a:spcBef>
              <a:buClr>
                <a:schemeClr val="tx1"/>
              </a:buClr>
              <a:buFontTx/>
              <a:buAutoNum type="arabicPeriod"/>
              <a:tabLst>
                <a:tab pos="914400" algn="l"/>
              </a:tabLst>
            </a:pPr>
            <a:r>
              <a:rPr lang="en-US" sz="2800" b="1" dirty="0">
                <a:latin typeface="Century Gothic" pitchFamily="34" charset="0"/>
                <a:cs typeface="Times New Roman" pitchFamily="18" charset="0"/>
              </a:rPr>
              <a:t>Calculate with measures.</a:t>
            </a:r>
          </a:p>
          <a:p>
            <a:pPr marL="914400" indent="-447675">
              <a:spcBef>
                <a:spcPct val="0"/>
              </a:spcBef>
              <a:buClr>
                <a:schemeClr val="tx1"/>
              </a:buClr>
              <a:buFontTx/>
              <a:buNone/>
              <a:tabLst>
                <a:tab pos="914400" algn="l"/>
              </a:tabLst>
            </a:pPr>
            <a:endParaRPr lang="en-US" sz="2800" b="1" dirty="0" smtClean="0">
              <a:latin typeface="Century Gothic" pitchFamily="34" charset="0"/>
              <a:cs typeface="Times New Roman" pitchFamily="18" charset="0"/>
            </a:endParaRPr>
          </a:p>
          <a:p>
            <a:pPr marL="914400" indent="-447675">
              <a:spcBef>
                <a:spcPct val="0"/>
              </a:spcBef>
              <a:buClr>
                <a:schemeClr val="tx1"/>
              </a:buClr>
              <a:buFontTx/>
              <a:buNone/>
              <a:tabLst>
                <a:tab pos="914400" algn="l"/>
              </a:tabLst>
            </a:pPr>
            <a:r>
              <a:rPr lang="en-US" sz="2800" b="1" dirty="0" smtClean="0">
                <a:latin typeface="Century Gothic" pitchFamily="34" charset="0"/>
                <a:cs typeface="Times New Roman" pitchFamily="18" charset="0"/>
              </a:rPr>
              <a:t>Vocabulary: </a:t>
            </a:r>
          </a:p>
          <a:p>
            <a:pPr marL="1093788" lvl="1" indent="-11113">
              <a:spcBef>
                <a:spcPct val="0"/>
              </a:spcBef>
              <a:buFontTx/>
              <a:buNone/>
              <a:tabLst>
                <a:tab pos="914400" algn="l"/>
              </a:tabLst>
            </a:pPr>
            <a:r>
              <a:rPr lang="en-US" b="1" dirty="0" smtClean="0">
                <a:latin typeface="Century Gothic" pitchFamily="34" charset="0"/>
                <a:cs typeface="Times New Roman" pitchFamily="18" charset="0"/>
              </a:rPr>
              <a:t>Line segment, </a:t>
            </a:r>
            <a:r>
              <a:rPr lang="en-US" b="1" dirty="0" err="1" smtClean="0">
                <a:latin typeface="Century Gothic" pitchFamily="34" charset="0"/>
                <a:cs typeface="Times New Roman" pitchFamily="18" charset="0"/>
              </a:rPr>
              <a:t>betweeness</a:t>
            </a:r>
            <a:r>
              <a:rPr lang="en-US" b="1" dirty="0" smtClean="0">
                <a:latin typeface="Century Gothic" pitchFamily="34" charset="0"/>
                <a:cs typeface="Times New Roman" pitchFamily="18" charset="0"/>
              </a:rPr>
              <a:t> of points, between, congruent segments, construction</a:t>
            </a:r>
            <a:endParaRPr lang="en-US" b="1" dirty="0">
              <a:latin typeface="Century Gothic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0965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228600" y="1143000"/>
            <a:ext cx="8534400" cy="14478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525" indent="-9525">
              <a:buFontTx/>
              <a:buNone/>
              <a:tabLst>
                <a:tab pos="685800" algn="l"/>
              </a:tabLst>
            </a:pPr>
            <a:r>
              <a:rPr lang="en-US" b="1" u="sng" dirty="0" smtClean="0">
                <a:latin typeface="Century Gothic" pitchFamily="34" charset="0"/>
              </a:rPr>
              <a:t>line segment</a:t>
            </a:r>
            <a:r>
              <a:rPr lang="en-US" b="1" dirty="0">
                <a:latin typeface="Century Gothic" pitchFamily="34" charset="0"/>
              </a:rPr>
              <a:t>:  a part of a line that consists of two endpoints and all the points in between those endpoints – also called a segment.</a:t>
            </a:r>
          </a:p>
        </p:txBody>
      </p:sp>
      <p:sp>
        <p:nvSpPr>
          <p:cNvPr id="17" name="Oval 20"/>
          <p:cNvSpPr>
            <a:spLocks noChangeAspect="1" noChangeArrowheads="1"/>
          </p:cNvSpPr>
          <p:nvPr/>
        </p:nvSpPr>
        <p:spPr bwMode="auto">
          <a:xfrm>
            <a:off x="3200400" y="2667000"/>
            <a:ext cx="92075" cy="92075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>
            <a:off x="533400" y="4148137"/>
            <a:ext cx="8001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2362200" y="4148137"/>
            <a:ext cx="3962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2133600" y="3568700"/>
            <a:ext cx="6858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r>
              <a:rPr lang="en-US" dirty="0"/>
              <a:t>A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6172200" y="3538537"/>
            <a:ext cx="914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r>
              <a:rPr lang="en-US"/>
              <a:t>B</a:t>
            </a:r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>
            <a:off x="2362200" y="4148137"/>
            <a:ext cx="39624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13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3259721"/>
              </p:ext>
            </p:extLst>
          </p:nvPr>
        </p:nvGraphicFramePr>
        <p:xfrm>
          <a:off x="2935288" y="2971800"/>
          <a:ext cx="1065212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16" name="Equation" r:id="rId3" imgW="253800" imgH="203040" progId="Equation.DSMT4">
                  <p:embed/>
                </p:oleObj>
              </mc:Choice>
              <mc:Fallback>
                <p:oleObj name="Equation" r:id="rId3" imgW="2538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5288" y="2971800"/>
                        <a:ext cx="1065212" cy="885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5" name="Group 15"/>
          <p:cNvGrpSpPr>
            <a:grpSpLocks/>
          </p:cNvGrpSpPr>
          <p:nvPr/>
        </p:nvGrpSpPr>
        <p:grpSpPr bwMode="auto">
          <a:xfrm>
            <a:off x="2438400" y="4224337"/>
            <a:ext cx="3810000" cy="838200"/>
            <a:chOff x="1536" y="3648"/>
            <a:chExt cx="2400" cy="528"/>
          </a:xfrm>
        </p:grpSpPr>
        <p:sp>
          <p:nvSpPr>
            <p:cNvPr id="16" name="Text Box 12"/>
            <p:cNvSpPr txBox="1">
              <a:spLocks noChangeArrowheads="1"/>
            </p:cNvSpPr>
            <p:nvPr/>
          </p:nvSpPr>
          <p:spPr bwMode="auto">
            <a:xfrm>
              <a:off x="2112" y="3811"/>
              <a:ext cx="139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entury Gothic" pitchFamily="34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Century Gothic" pitchFamily="34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Century Gothic" pitchFamily="34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Century Gothic" pitchFamily="34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Century Gothic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Century Gothic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Century Gothic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Century Gothic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Century Gothic" pitchFamily="34" charset="0"/>
                </a:defRPr>
              </a:lvl9pPr>
            </a:lstStyle>
            <a:p>
              <a:pPr algn="ctr"/>
              <a:r>
                <a:rPr lang="en-US"/>
                <a:t>endpoints</a:t>
              </a:r>
            </a:p>
          </p:txBody>
        </p:sp>
        <p:cxnSp>
          <p:nvCxnSpPr>
            <p:cNvPr id="19" name="AutoShape 13"/>
            <p:cNvCxnSpPr>
              <a:cxnSpLocks noChangeShapeType="1"/>
              <a:stCxn id="16" idx="3"/>
            </p:cNvCxnSpPr>
            <p:nvPr/>
          </p:nvCxnSpPr>
          <p:spPr bwMode="auto">
            <a:xfrm flipV="1">
              <a:off x="3504" y="3648"/>
              <a:ext cx="432" cy="346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" name="AutoShape 14"/>
            <p:cNvCxnSpPr>
              <a:cxnSpLocks noChangeShapeType="1"/>
              <a:stCxn id="16" idx="1"/>
            </p:cNvCxnSpPr>
            <p:nvPr/>
          </p:nvCxnSpPr>
          <p:spPr bwMode="auto">
            <a:xfrm flipH="1" flipV="1">
              <a:off x="1536" y="3648"/>
              <a:ext cx="576" cy="346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aphicFrame>
        <p:nvGraphicFramePr>
          <p:cNvPr id="21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3852659"/>
              </p:ext>
            </p:extLst>
          </p:nvPr>
        </p:nvGraphicFramePr>
        <p:xfrm>
          <a:off x="4813300" y="2971800"/>
          <a:ext cx="1117600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17" name="Equation" r:id="rId5" imgW="266400" imgH="203040" progId="Equation.DSMT4">
                  <p:embed/>
                </p:oleObj>
              </mc:Choice>
              <mc:Fallback>
                <p:oleObj name="Equation" r:id="rId5" imgW="2664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3300" y="2971800"/>
                        <a:ext cx="1117600" cy="885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3"/>
          <p:cNvSpPr txBox="1">
            <a:spLocks noChangeArrowheads="1"/>
          </p:cNvSpPr>
          <p:nvPr/>
        </p:nvSpPr>
        <p:spPr>
          <a:xfrm>
            <a:off x="381000" y="5257800"/>
            <a:ext cx="8305800" cy="14478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525" indent="-9525">
              <a:buNone/>
              <a:tabLst>
                <a:tab pos="685800" algn="l"/>
              </a:tabLst>
            </a:pPr>
            <a:r>
              <a:rPr lang="en-US" b="1" u="sng" dirty="0">
                <a:latin typeface="Century Gothic" pitchFamily="34" charset="0"/>
              </a:rPr>
              <a:t>m</a:t>
            </a:r>
            <a:r>
              <a:rPr lang="en-US" b="1" u="sng" dirty="0" smtClean="0">
                <a:latin typeface="Century Gothic" pitchFamily="34" charset="0"/>
              </a:rPr>
              <a:t>easure</a:t>
            </a:r>
            <a:r>
              <a:rPr lang="en-US" b="1" dirty="0" smtClean="0">
                <a:latin typeface="Century Gothic" pitchFamily="34" charset="0"/>
              </a:rPr>
              <a:t>:  find </a:t>
            </a:r>
            <a:r>
              <a:rPr lang="en-US" b="1" dirty="0">
                <a:latin typeface="Century Gothic" pitchFamily="34" charset="0"/>
              </a:rPr>
              <a:t>the size of an </a:t>
            </a:r>
            <a:r>
              <a:rPr lang="en-US" b="1" dirty="0" smtClean="0">
                <a:latin typeface="Century Gothic" pitchFamily="34" charset="0"/>
              </a:rPr>
              <a:t>object</a:t>
            </a:r>
          </a:p>
          <a:p>
            <a:pPr marL="9525" indent="-9525">
              <a:buNone/>
              <a:tabLst>
                <a:tab pos="685800" algn="l"/>
              </a:tabLst>
            </a:pPr>
            <a:r>
              <a:rPr lang="en-US" b="1" dirty="0" smtClean="0">
                <a:solidFill>
                  <a:srgbClr val="FF0000"/>
                </a:solidFill>
                <a:latin typeface="Century Gothic" pitchFamily="34" charset="0"/>
              </a:rPr>
              <a:t>The length of AB is represented with AB.</a:t>
            </a:r>
            <a:endParaRPr lang="en-US" b="1" dirty="0">
              <a:solidFill>
                <a:srgbClr val="FF0000"/>
              </a:solidFill>
              <a:latin typeface="Century Gothic" pitchFamily="34" charset="0"/>
            </a:endParaRPr>
          </a:p>
          <a:p>
            <a:pPr marL="9525" indent="-9525">
              <a:buNone/>
              <a:tabLst>
                <a:tab pos="685800" algn="l"/>
              </a:tabLst>
            </a:pPr>
            <a:r>
              <a:rPr lang="en-US" sz="2400" b="1" dirty="0" smtClean="0">
                <a:latin typeface="Century Gothic" pitchFamily="34" charset="0"/>
              </a:rPr>
              <a:t>	</a:t>
            </a:r>
            <a:endParaRPr lang="en-US" b="1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3164888" y="5943600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2596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11" grpId="0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7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1a</a:t>
            </a:r>
          </a:p>
        </p:txBody>
      </p:sp>
      <p:sp>
        <p:nvSpPr>
          <p:cNvPr id="113669" name="TPAnswers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57250" y="4441825"/>
            <a:ext cx="2790825" cy="195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533400" indent="-533400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Clr>
                <a:srgbClr val="00539D"/>
              </a:buClr>
            </a:pPr>
            <a:r>
              <a:rPr lang="pt-BR" sz="2400" b="1">
                <a:solidFill>
                  <a:srgbClr val="00539D"/>
                </a:solidFill>
                <a:sym typeface="Symbol" pitchFamily="18" charset="2"/>
              </a:rPr>
              <a:t>A.</a:t>
            </a:r>
            <a:r>
              <a:rPr lang="pt-BR" sz="2400" b="1">
                <a:solidFill>
                  <a:srgbClr val="000000"/>
                </a:solidFill>
                <a:sym typeface="Symbol" pitchFamily="18" charset="2"/>
              </a:rPr>
              <a:t>	2 mm</a:t>
            </a:r>
          </a:p>
          <a:p>
            <a:pPr marL="533400" indent="-533400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Clr>
                <a:srgbClr val="00539D"/>
              </a:buClr>
            </a:pPr>
            <a:r>
              <a:rPr lang="pt-BR" sz="2400" b="1">
                <a:solidFill>
                  <a:srgbClr val="00539D"/>
                </a:solidFill>
                <a:sym typeface="Symbol" pitchFamily="18" charset="2"/>
              </a:rPr>
              <a:t>B.</a:t>
            </a:r>
            <a:r>
              <a:rPr lang="pt-BR" sz="2400" b="1">
                <a:solidFill>
                  <a:srgbClr val="000000"/>
                </a:solidFill>
                <a:sym typeface="Symbol" pitchFamily="18" charset="2"/>
              </a:rPr>
              <a:t>	1.8 mm</a:t>
            </a:r>
          </a:p>
          <a:p>
            <a:pPr marL="533400" indent="-533400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Clr>
                <a:srgbClr val="00539D"/>
              </a:buClr>
            </a:pPr>
            <a:r>
              <a:rPr lang="pt-BR" sz="2400" b="1">
                <a:solidFill>
                  <a:srgbClr val="00539D"/>
                </a:solidFill>
                <a:sym typeface="Symbol" pitchFamily="18" charset="2"/>
              </a:rPr>
              <a:t>C.</a:t>
            </a:r>
            <a:r>
              <a:rPr lang="pt-BR" sz="2400" b="1">
                <a:solidFill>
                  <a:srgbClr val="000000"/>
                </a:solidFill>
                <a:sym typeface="Symbol" pitchFamily="18" charset="2"/>
              </a:rPr>
              <a:t>	18 mm</a:t>
            </a:r>
          </a:p>
          <a:p>
            <a:pPr marL="533400" indent="-533400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Clr>
                <a:srgbClr val="00539D"/>
              </a:buClr>
            </a:pPr>
            <a:r>
              <a:rPr lang="pt-BR" sz="2400" b="1">
                <a:solidFill>
                  <a:srgbClr val="00539D"/>
                </a:solidFill>
                <a:sym typeface="Symbol" pitchFamily="18" charset="2"/>
              </a:rPr>
              <a:t>D.</a:t>
            </a:r>
            <a:r>
              <a:rPr lang="pt-BR" sz="2400" b="1">
                <a:solidFill>
                  <a:srgbClr val="000000"/>
                </a:solidFill>
                <a:sym typeface="Symbol" pitchFamily="18" charset="2"/>
              </a:rPr>
              <a:t>	20 mm</a:t>
            </a:r>
          </a:p>
        </p:txBody>
      </p:sp>
      <p:sp>
        <p:nvSpPr>
          <p:cNvPr id="113672" name="Oval 8"/>
          <p:cNvSpPr>
            <a:spLocks noChangeArrowheads="1"/>
          </p:cNvSpPr>
          <p:nvPr/>
        </p:nvSpPr>
        <p:spPr bwMode="auto">
          <a:xfrm>
            <a:off x="857250" y="5448300"/>
            <a:ext cx="457200" cy="457200"/>
          </a:xfrm>
          <a:prstGeom prst="ellipse">
            <a:avLst/>
          </a:prstGeom>
          <a:noFill/>
          <a:ln w="57150">
            <a:solidFill>
              <a:srgbClr val="EC1D2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C1D24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pic>
        <p:nvPicPr>
          <p:cNvPr id="113675" name="Picture 11" descr="GEO_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438" y="1525588"/>
            <a:ext cx="3706812" cy="477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676" name="Picture 12" descr="GEO01-02-01b-YT-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738" y="2155825"/>
            <a:ext cx="3624262" cy="178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Check Progres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9234" y="995069"/>
            <a:ext cx="2846387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53621" y="1057922"/>
            <a:ext cx="1600200" cy="397668"/>
          </a:xfrm>
          <a:prstGeom prst="roundRect">
            <a:avLst>
              <a:gd name="adj" fmla="val 38991"/>
            </a:avLst>
          </a:prstGeom>
          <a:gradFill>
            <a:gsLst>
              <a:gs pos="100000">
                <a:srgbClr val="339933"/>
              </a:gs>
              <a:gs pos="2000">
                <a:srgbClr val="339933"/>
              </a:gs>
              <a:gs pos="46000">
                <a:srgbClr val="006600"/>
              </a:gs>
              <a:gs pos="100000">
                <a:srgbClr val="7DC4FF"/>
              </a:gs>
            </a:gsLst>
            <a:lin ang="5400000" scaled="1"/>
          </a:gra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6634" y="1075678"/>
            <a:ext cx="1600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EXAMPLE 1</a:t>
            </a:r>
            <a:endParaRPr lang="en-US" b="1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28856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3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3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3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9" grpId="0" autoUpdateAnimBg="0"/>
      <p:bldP spid="11367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2</a:t>
            </a:r>
          </a:p>
        </p:txBody>
      </p:sp>
      <p:grpSp>
        <p:nvGrpSpPr>
          <p:cNvPr id="6150" name="Group 6"/>
          <p:cNvGrpSpPr>
            <a:grpSpLocks/>
          </p:cNvGrpSpPr>
          <p:nvPr/>
        </p:nvGrpSpPr>
        <p:grpSpPr bwMode="auto">
          <a:xfrm>
            <a:off x="876300" y="1449388"/>
            <a:ext cx="7705725" cy="474662"/>
            <a:chOff x="552" y="913"/>
            <a:chExt cx="4854" cy="299"/>
          </a:xfrm>
        </p:grpSpPr>
        <p:sp>
          <p:nvSpPr>
            <p:cNvPr id="6151" name="Rectangle 7"/>
            <p:cNvSpPr>
              <a:spLocks noChangeArrowheads="1"/>
            </p:cNvSpPr>
            <p:nvPr/>
          </p:nvSpPr>
          <p:spPr bwMode="auto">
            <a:xfrm>
              <a:off x="552" y="947"/>
              <a:ext cx="4854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US" sz="2400" b="1">
                  <a:solidFill>
                    <a:srgbClr val="E01B22"/>
                  </a:solidFill>
                  <a:ea typeface="Times New Roman" pitchFamily="18" charset="0"/>
                  <a:cs typeface="Arial" charset="0"/>
                </a:rPr>
                <a:t>A.</a:t>
              </a:r>
              <a:r>
                <a:rPr lang="en-US" sz="2400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  </a:t>
              </a:r>
              <a:endParaRPr lang="en-US" sz="2400" i="1">
                <a:solidFill>
                  <a:srgbClr val="000000"/>
                </a:solidFill>
                <a:ea typeface="Times New Roman" pitchFamily="18" charset="0"/>
                <a:cs typeface="Arial" charset="0"/>
              </a:endParaRPr>
            </a:p>
          </p:txBody>
        </p:sp>
        <p:pic>
          <p:nvPicPr>
            <p:cNvPr id="6152" name="Picture 8" descr="GEO_1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5450"/>
            <a:stretch>
              <a:fillRect/>
            </a:stretch>
          </p:blipFill>
          <p:spPr bwMode="auto">
            <a:xfrm>
              <a:off x="901" y="913"/>
              <a:ext cx="3067" cy="2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153" name="Picture 9" descr="GEO01-02-02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2097088"/>
            <a:ext cx="5143500" cy="130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1-2-2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25" y="4833938"/>
            <a:ext cx="5064125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ounded Rectangle 10"/>
          <p:cNvSpPr/>
          <p:nvPr/>
        </p:nvSpPr>
        <p:spPr>
          <a:xfrm>
            <a:off x="53621" y="1057922"/>
            <a:ext cx="1600200" cy="397668"/>
          </a:xfrm>
          <a:prstGeom prst="roundRect">
            <a:avLst>
              <a:gd name="adj" fmla="val 38991"/>
            </a:avLst>
          </a:prstGeom>
          <a:gradFill>
            <a:gsLst>
              <a:gs pos="100000">
                <a:srgbClr val="339933"/>
              </a:gs>
              <a:gs pos="2000">
                <a:srgbClr val="339933"/>
              </a:gs>
              <a:gs pos="46000">
                <a:srgbClr val="006600"/>
              </a:gs>
              <a:gs pos="100000">
                <a:srgbClr val="7DC4FF"/>
              </a:gs>
            </a:gsLst>
            <a:lin ang="5400000" scaled="1"/>
          </a:gra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6634" y="1075678"/>
            <a:ext cx="1600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EXAMPLE 2</a:t>
            </a:r>
            <a:endParaRPr lang="en-US" b="1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62200" y="4833938"/>
            <a:ext cx="609600" cy="1190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2631173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228600" y="1143000"/>
            <a:ext cx="8686800" cy="14478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525" indent="-9525">
              <a:buFontTx/>
              <a:buNone/>
              <a:tabLst>
                <a:tab pos="685800" algn="l"/>
              </a:tabLst>
            </a:pPr>
            <a:r>
              <a:rPr lang="en-US" b="1" u="sng" dirty="0" err="1" smtClean="0">
                <a:latin typeface="Century Gothic" pitchFamily="34" charset="0"/>
              </a:rPr>
              <a:t>betweeness</a:t>
            </a:r>
            <a:r>
              <a:rPr lang="en-US" b="1" dirty="0" smtClean="0">
                <a:latin typeface="Century Gothic" pitchFamily="34" charset="0"/>
              </a:rPr>
              <a:t>:  a point is between 2 other points if it is on the segment created by the two points – all 3 points must be collinear.</a:t>
            </a:r>
            <a:endParaRPr lang="en-US" b="1" dirty="0"/>
          </a:p>
        </p:txBody>
      </p:sp>
      <p:grpSp>
        <p:nvGrpSpPr>
          <p:cNvPr id="3" name="Group 2"/>
          <p:cNvGrpSpPr/>
          <p:nvPr/>
        </p:nvGrpSpPr>
        <p:grpSpPr>
          <a:xfrm>
            <a:off x="3581400" y="3054350"/>
            <a:ext cx="4953000" cy="1622425"/>
            <a:chOff x="3581400" y="3054350"/>
            <a:chExt cx="4953000" cy="1622425"/>
          </a:xfrm>
        </p:grpSpPr>
        <p:sp>
          <p:nvSpPr>
            <p:cNvPr id="8" name="Line 3"/>
            <p:cNvSpPr>
              <a:spLocks noChangeShapeType="1"/>
            </p:cNvSpPr>
            <p:nvPr/>
          </p:nvSpPr>
          <p:spPr bwMode="auto">
            <a:xfrm>
              <a:off x="3581400" y="3054350"/>
              <a:ext cx="4953000" cy="13985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grpSp>
          <p:nvGrpSpPr>
            <p:cNvPr id="9" name="Group 4"/>
            <p:cNvGrpSpPr>
              <a:grpSpLocks/>
            </p:cNvGrpSpPr>
            <p:nvPr/>
          </p:nvGrpSpPr>
          <p:grpSpPr bwMode="auto">
            <a:xfrm>
              <a:off x="4114800" y="3175000"/>
              <a:ext cx="685800" cy="625475"/>
              <a:chOff x="2160" y="2688"/>
              <a:chExt cx="432" cy="394"/>
            </a:xfrm>
          </p:grpSpPr>
          <p:sp>
            <p:nvSpPr>
              <p:cNvPr id="10" name="Text Box 5"/>
              <p:cNvSpPr txBox="1">
                <a:spLocks noChangeArrowheads="1"/>
              </p:cNvSpPr>
              <p:nvPr/>
            </p:nvSpPr>
            <p:spPr bwMode="auto">
              <a:xfrm>
                <a:off x="2160" y="2717"/>
                <a:ext cx="432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rgbClr val="FFFFFF"/>
                    </a:solidFill>
                    <a:latin typeface="Century Gothic" pitchFamily="34" charset="0"/>
                  </a:defRPr>
                </a:lvl1pPr>
                <a:lvl2pPr marL="742950" indent="-285750">
                  <a:defRPr sz="3200">
                    <a:solidFill>
                      <a:srgbClr val="FFFFFF"/>
                    </a:solidFill>
                    <a:latin typeface="Century Gothic" pitchFamily="34" charset="0"/>
                  </a:defRPr>
                </a:lvl2pPr>
                <a:lvl3pPr marL="1143000" indent="-228600">
                  <a:defRPr sz="3200">
                    <a:solidFill>
                      <a:srgbClr val="FFFFFF"/>
                    </a:solidFill>
                    <a:latin typeface="Century Gothic" pitchFamily="34" charset="0"/>
                  </a:defRPr>
                </a:lvl3pPr>
                <a:lvl4pPr marL="1600200" indent="-228600">
                  <a:defRPr sz="3200">
                    <a:solidFill>
                      <a:srgbClr val="FFFFFF"/>
                    </a:solidFill>
                    <a:latin typeface="Century Gothic" pitchFamily="34" charset="0"/>
                  </a:defRPr>
                </a:lvl4pPr>
                <a:lvl5pPr marL="2057400" indent="-228600">
                  <a:defRPr sz="3200">
                    <a:solidFill>
                      <a:srgbClr val="FFFFFF"/>
                    </a:solidFill>
                    <a:latin typeface="Century Gothic" pitchFamily="34" charset="0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rgbClr val="FFFFFF"/>
                    </a:solidFill>
                    <a:latin typeface="Century Gothic" pitchFamily="34" charset="0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rgbClr val="FFFFFF"/>
                    </a:solidFill>
                    <a:latin typeface="Century Gothic" pitchFamily="34" charset="0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rgbClr val="FFFFFF"/>
                    </a:solidFill>
                    <a:latin typeface="Century Gothic" pitchFamily="34" charset="0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rgbClr val="FFFFFF"/>
                    </a:solidFill>
                    <a:latin typeface="Century Gothic" pitchFamily="34" charset="0"/>
                  </a:defRPr>
                </a:lvl9pPr>
              </a:lstStyle>
              <a:p>
                <a:pPr algn="l"/>
                <a:r>
                  <a:rPr lang="en-US">
                    <a:solidFill>
                      <a:schemeClr val="tx1"/>
                    </a:solidFill>
                  </a:rPr>
                  <a:t>A</a:t>
                </a:r>
              </a:p>
            </p:txBody>
          </p:sp>
          <p:sp>
            <p:nvSpPr>
              <p:cNvPr id="11" name="Oval 6"/>
              <p:cNvSpPr>
                <a:spLocks noChangeAspect="1" noChangeArrowheads="1"/>
              </p:cNvSpPr>
              <p:nvPr/>
            </p:nvSpPr>
            <p:spPr bwMode="auto">
              <a:xfrm>
                <a:off x="2160" y="2688"/>
                <a:ext cx="58" cy="58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2" name="Group 7"/>
            <p:cNvGrpSpPr>
              <a:grpSpLocks/>
            </p:cNvGrpSpPr>
            <p:nvPr/>
          </p:nvGrpSpPr>
          <p:grpSpPr bwMode="auto">
            <a:xfrm>
              <a:off x="5257800" y="3489325"/>
              <a:ext cx="685800" cy="625475"/>
              <a:chOff x="2880" y="2419"/>
              <a:chExt cx="432" cy="394"/>
            </a:xfrm>
          </p:grpSpPr>
          <p:sp>
            <p:nvSpPr>
              <p:cNvPr id="13" name="Text Box 8"/>
              <p:cNvSpPr txBox="1">
                <a:spLocks noChangeArrowheads="1"/>
              </p:cNvSpPr>
              <p:nvPr/>
            </p:nvSpPr>
            <p:spPr bwMode="auto">
              <a:xfrm>
                <a:off x="2880" y="2448"/>
                <a:ext cx="432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rgbClr val="FFFFFF"/>
                    </a:solidFill>
                    <a:latin typeface="Century Gothic" pitchFamily="34" charset="0"/>
                  </a:defRPr>
                </a:lvl1pPr>
                <a:lvl2pPr marL="742950" indent="-285750">
                  <a:defRPr sz="3200">
                    <a:solidFill>
                      <a:srgbClr val="FFFFFF"/>
                    </a:solidFill>
                    <a:latin typeface="Century Gothic" pitchFamily="34" charset="0"/>
                  </a:defRPr>
                </a:lvl2pPr>
                <a:lvl3pPr marL="1143000" indent="-228600">
                  <a:defRPr sz="3200">
                    <a:solidFill>
                      <a:srgbClr val="FFFFFF"/>
                    </a:solidFill>
                    <a:latin typeface="Century Gothic" pitchFamily="34" charset="0"/>
                  </a:defRPr>
                </a:lvl3pPr>
                <a:lvl4pPr marL="1600200" indent="-228600">
                  <a:defRPr sz="3200">
                    <a:solidFill>
                      <a:srgbClr val="FFFFFF"/>
                    </a:solidFill>
                    <a:latin typeface="Century Gothic" pitchFamily="34" charset="0"/>
                  </a:defRPr>
                </a:lvl4pPr>
                <a:lvl5pPr marL="2057400" indent="-228600">
                  <a:defRPr sz="3200">
                    <a:solidFill>
                      <a:srgbClr val="FFFFFF"/>
                    </a:solidFill>
                    <a:latin typeface="Century Gothic" pitchFamily="34" charset="0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rgbClr val="FFFFFF"/>
                    </a:solidFill>
                    <a:latin typeface="Century Gothic" pitchFamily="34" charset="0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rgbClr val="FFFFFF"/>
                    </a:solidFill>
                    <a:latin typeface="Century Gothic" pitchFamily="34" charset="0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rgbClr val="FFFFFF"/>
                    </a:solidFill>
                    <a:latin typeface="Century Gothic" pitchFamily="34" charset="0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rgbClr val="FFFFFF"/>
                    </a:solidFill>
                    <a:latin typeface="Century Gothic" pitchFamily="34" charset="0"/>
                  </a:defRPr>
                </a:lvl9pPr>
              </a:lstStyle>
              <a:p>
                <a:pPr algn="l"/>
                <a:r>
                  <a:rPr lang="en-US">
                    <a:solidFill>
                      <a:schemeClr val="tx1"/>
                    </a:solidFill>
                  </a:rPr>
                  <a:t>B</a:t>
                </a:r>
              </a:p>
            </p:txBody>
          </p:sp>
          <p:sp>
            <p:nvSpPr>
              <p:cNvPr id="15" name="Oval 9"/>
              <p:cNvSpPr>
                <a:spLocks noChangeAspect="1" noChangeArrowheads="1"/>
              </p:cNvSpPr>
              <p:nvPr/>
            </p:nvSpPr>
            <p:spPr bwMode="auto">
              <a:xfrm>
                <a:off x="2880" y="2419"/>
                <a:ext cx="58" cy="58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6" name="Group 10"/>
            <p:cNvGrpSpPr>
              <a:grpSpLocks/>
            </p:cNvGrpSpPr>
            <p:nvPr/>
          </p:nvGrpSpPr>
          <p:grpSpPr bwMode="auto">
            <a:xfrm>
              <a:off x="7239000" y="4051300"/>
              <a:ext cx="685800" cy="625475"/>
              <a:chOff x="4128" y="2563"/>
              <a:chExt cx="432" cy="394"/>
            </a:xfrm>
          </p:grpSpPr>
          <p:sp>
            <p:nvSpPr>
              <p:cNvPr id="19" name="Text Box 11"/>
              <p:cNvSpPr txBox="1">
                <a:spLocks noChangeArrowheads="1"/>
              </p:cNvSpPr>
              <p:nvPr/>
            </p:nvSpPr>
            <p:spPr bwMode="auto">
              <a:xfrm>
                <a:off x="4128" y="2592"/>
                <a:ext cx="432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rgbClr val="FFFFFF"/>
                    </a:solidFill>
                    <a:latin typeface="Century Gothic" pitchFamily="34" charset="0"/>
                  </a:defRPr>
                </a:lvl1pPr>
                <a:lvl2pPr marL="742950" indent="-285750">
                  <a:defRPr sz="3200">
                    <a:solidFill>
                      <a:srgbClr val="FFFFFF"/>
                    </a:solidFill>
                    <a:latin typeface="Century Gothic" pitchFamily="34" charset="0"/>
                  </a:defRPr>
                </a:lvl2pPr>
                <a:lvl3pPr marL="1143000" indent="-228600">
                  <a:defRPr sz="3200">
                    <a:solidFill>
                      <a:srgbClr val="FFFFFF"/>
                    </a:solidFill>
                    <a:latin typeface="Century Gothic" pitchFamily="34" charset="0"/>
                  </a:defRPr>
                </a:lvl3pPr>
                <a:lvl4pPr marL="1600200" indent="-228600">
                  <a:defRPr sz="3200">
                    <a:solidFill>
                      <a:srgbClr val="FFFFFF"/>
                    </a:solidFill>
                    <a:latin typeface="Century Gothic" pitchFamily="34" charset="0"/>
                  </a:defRPr>
                </a:lvl4pPr>
                <a:lvl5pPr marL="2057400" indent="-228600">
                  <a:defRPr sz="3200">
                    <a:solidFill>
                      <a:srgbClr val="FFFFFF"/>
                    </a:solidFill>
                    <a:latin typeface="Century Gothic" pitchFamily="34" charset="0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rgbClr val="FFFFFF"/>
                    </a:solidFill>
                    <a:latin typeface="Century Gothic" pitchFamily="34" charset="0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rgbClr val="FFFFFF"/>
                    </a:solidFill>
                    <a:latin typeface="Century Gothic" pitchFamily="34" charset="0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rgbClr val="FFFFFF"/>
                    </a:solidFill>
                    <a:latin typeface="Century Gothic" pitchFamily="34" charset="0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rgbClr val="FFFFFF"/>
                    </a:solidFill>
                    <a:latin typeface="Century Gothic" pitchFamily="34" charset="0"/>
                  </a:defRPr>
                </a:lvl9pPr>
              </a:lstStyle>
              <a:p>
                <a:pPr algn="l"/>
                <a:r>
                  <a:rPr lang="en-US">
                    <a:solidFill>
                      <a:schemeClr val="tx1"/>
                    </a:solidFill>
                  </a:rPr>
                  <a:t>C</a:t>
                </a:r>
              </a:p>
            </p:txBody>
          </p:sp>
          <p:sp>
            <p:nvSpPr>
              <p:cNvPr id="20" name="Oval 12"/>
              <p:cNvSpPr>
                <a:spLocks noChangeAspect="1" noChangeArrowheads="1"/>
              </p:cNvSpPr>
              <p:nvPr/>
            </p:nvSpPr>
            <p:spPr bwMode="auto">
              <a:xfrm>
                <a:off x="4128" y="2563"/>
                <a:ext cx="58" cy="58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</p:grpSp>
      <p:cxnSp>
        <p:nvCxnSpPr>
          <p:cNvPr id="23" name="AutoShape 15"/>
          <p:cNvCxnSpPr>
            <a:cxnSpLocks noChangeShapeType="1"/>
            <a:stCxn id="37" idx="0"/>
            <a:endCxn id="39" idx="6"/>
          </p:cNvCxnSpPr>
          <p:nvPr/>
        </p:nvCxnSpPr>
        <p:spPr bwMode="auto">
          <a:xfrm flipH="1" flipV="1">
            <a:off x="701675" y="4903788"/>
            <a:ext cx="250825" cy="3175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grpSp>
        <p:nvGrpSpPr>
          <p:cNvPr id="36" name="Group 28"/>
          <p:cNvGrpSpPr>
            <a:grpSpLocks/>
          </p:cNvGrpSpPr>
          <p:nvPr/>
        </p:nvGrpSpPr>
        <p:grpSpPr bwMode="auto">
          <a:xfrm>
            <a:off x="609600" y="4857750"/>
            <a:ext cx="685800" cy="628650"/>
            <a:chOff x="384" y="3510"/>
            <a:chExt cx="432" cy="396"/>
          </a:xfrm>
        </p:grpSpPr>
        <p:sp>
          <p:nvSpPr>
            <p:cNvPr id="37" name="Text Box 29"/>
            <p:cNvSpPr txBox="1">
              <a:spLocks noChangeArrowheads="1"/>
            </p:cNvSpPr>
            <p:nvPr/>
          </p:nvSpPr>
          <p:spPr bwMode="auto">
            <a:xfrm>
              <a:off x="384" y="3541"/>
              <a:ext cx="432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rgbClr val="FFFFFF"/>
                  </a:solidFill>
                  <a:latin typeface="Century Gothic" pitchFamily="34" charset="0"/>
                </a:defRPr>
              </a:lvl1pPr>
              <a:lvl2pPr marL="742950" indent="-285750">
                <a:defRPr sz="3200">
                  <a:solidFill>
                    <a:srgbClr val="FFFFFF"/>
                  </a:solidFill>
                  <a:latin typeface="Century Gothic" pitchFamily="34" charset="0"/>
                </a:defRPr>
              </a:lvl2pPr>
              <a:lvl3pPr marL="1143000" indent="-228600">
                <a:defRPr sz="3200">
                  <a:solidFill>
                    <a:srgbClr val="FFFFFF"/>
                  </a:solidFill>
                  <a:latin typeface="Century Gothic" pitchFamily="34" charset="0"/>
                </a:defRPr>
              </a:lvl3pPr>
              <a:lvl4pPr marL="1600200" indent="-228600">
                <a:defRPr sz="3200">
                  <a:solidFill>
                    <a:srgbClr val="FFFFFF"/>
                  </a:solidFill>
                  <a:latin typeface="Century Gothic" pitchFamily="34" charset="0"/>
                </a:defRPr>
              </a:lvl4pPr>
              <a:lvl5pPr marL="2057400" indent="-228600">
                <a:defRPr sz="3200">
                  <a:solidFill>
                    <a:srgbClr val="FFFFFF"/>
                  </a:solidFill>
                  <a:latin typeface="Century Gothic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rgbClr val="FFFFFF"/>
                  </a:solidFill>
                  <a:latin typeface="Century Gothic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rgbClr val="FFFFFF"/>
                  </a:solidFill>
                  <a:latin typeface="Century Gothic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rgbClr val="FFFFFF"/>
                  </a:solidFill>
                  <a:latin typeface="Century Gothic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rgbClr val="FFFFFF"/>
                  </a:solidFill>
                  <a:latin typeface="Century Gothic" pitchFamily="34" charset="0"/>
                </a:defRPr>
              </a:lvl9pPr>
            </a:lstStyle>
            <a:p>
              <a:pPr algn="l"/>
              <a:r>
                <a:rPr lang="en-US" dirty="0">
                  <a:solidFill>
                    <a:schemeClr val="tx1"/>
                  </a:solidFill>
                </a:rPr>
                <a:t>D</a:t>
              </a:r>
            </a:p>
          </p:txBody>
        </p:sp>
        <p:grpSp>
          <p:nvGrpSpPr>
            <p:cNvPr id="38" name="Group 30"/>
            <p:cNvGrpSpPr>
              <a:grpSpLocks/>
            </p:cNvGrpSpPr>
            <p:nvPr/>
          </p:nvGrpSpPr>
          <p:grpSpPr bwMode="auto">
            <a:xfrm>
              <a:off x="384" y="3510"/>
              <a:ext cx="58" cy="58"/>
              <a:chOff x="384" y="3512"/>
              <a:chExt cx="58" cy="58"/>
            </a:xfrm>
          </p:grpSpPr>
          <p:sp>
            <p:nvSpPr>
              <p:cNvPr id="39" name="Oval 31"/>
              <p:cNvSpPr>
                <a:spLocks noChangeAspect="1" noChangeArrowheads="1"/>
              </p:cNvSpPr>
              <p:nvPr/>
            </p:nvSpPr>
            <p:spPr bwMode="auto">
              <a:xfrm>
                <a:off x="384" y="3512"/>
                <a:ext cx="58" cy="58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3" name="Oval 32"/>
              <p:cNvSpPr>
                <a:spLocks noChangeAspect="1" noChangeArrowheads="1"/>
              </p:cNvSpPr>
              <p:nvPr/>
            </p:nvSpPr>
            <p:spPr bwMode="auto">
              <a:xfrm>
                <a:off x="410" y="3538"/>
                <a:ext cx="6" cy="6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762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152400" y="3248025"/>
            <a:ext cx="4895850" cy="2232025"/>
            <a:chOff x="152400" y="3248025"/>
            <a:chExt cx="4895850" cy="2232025"/>
          </a:xfrm>
        </p:grpSpPr>
        <p:sp>
          <p:nvSpPr>
            <p:cNvPr id="21" name="Line 13"/>
            <p:cNvSpPr>
              <a:spLocks noChangeShapeType="1"/>
            </p:cNvSpPr>
            <p:nvPr/>
          </p:nvSpPr>
          <p:spPr bwMode="auto">
            <a:xfrm>
              <a:off x="4286250" y="4903788"/>
              <a:ext cx="762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2" name="Line 14"/>
            <p:cNvSpPr>
              <a:spLocks noChangeShapeType="1"/>
            </p:cNvSpPr>
            <p:nvPr/>
          </p:nvSpPr>
          <p:spPr bwMode="auto">
            <a:xfrm flipH="1">
              <a:off x="152400" y="4903788"/>
              <a:ext cx="5334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cxnSp>
          <p:nvCxnSpPr>
            <p:cNvPr id="24" name="AutoShape 16"/>
            <p:cNvCxnSpPr>
              <a:cxnSpLocks noChangeShapeType="1"/>
              <a:stCxn id="43" idx="7"/>
              <a:endCxn id="30" idx="4"/>
            </p:cNvCxnSpPr>
            <p:nvPr/>
          </p:nvCxnSpPr>
          <p:spPr bwMode="auto">
            <a:xfrm flipV="1">
              <a:off x="658813" y="3756025"/>
              <a:ext cx="1063625" cy="1144588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" name="AutoShape 17"/>
            <p:cNvCxnSpPr>
              <a:cxnSpLocks noChangeShapeType="1"/>
              <a:stCxn id="30" idx="2"/>
              <a:endCxn id="34" idx="6"/>
            </p:cNvCxnSpPr>
            <p:nvPr/>
          </p:nvCxnSpPr>
          <p:spPr bwMode="auto">
            <a:xfrm>
              <a:off x="1717675" y="3751263"/>
              <a:ext cx="2641600" cy="1152525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" name="AutoShape 18"/>
            <p:cNvCxnSpPr>
              <a:cxnSpLocks noChangeShapeType="1"/>
              <a:stCxn id="43" idx="5"/>
              <a:endCxn id="35" idx="5"/>
            </p:cNvCxnSpPr>
            <p:nvPr/>
          </p:nvCxnSpPr>
          <p:spPr bwMode="auto">
            <a:xfrm>
              <a:off x="658813" y="4906963"/>
              <a:ext cx="3657600" cy="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7" name="Text Box 19"/>
            <p:cNvSpPr txBox="1">
              <a:spLocks noChangeArrowheads="1"/>
            </p:cNvSpPr>
            <p:nvPr/>
          </p:nvSpPr>
          <p:spPr bwMode="auto">
            <a:xfrm>
              <a:off x="1295400" y="3248025"/>
              <a:ext cx="685800" cy="579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rgbClr val="FFFFFF"/>
                  </a:solidFill>
                  <a:latin typeface="Century Gothic" pitchFamily="34" charset="0"/>
                </a:defRPr>
              </a:lvl1pPr>
              <a:lvl2pPr marL="742950" indent="-285750">
                <a:defRPr sz="3200">
                  <a:solidFill>
                    <a:srgbClr val="FFFFFF"/>
                  </a:solidFill>
                  <a:latin typeface="Century Gothic" pitchFamily="34" charset="0"/>
                </a:defRPr>
              </a:lvl2pPr>
              <a:lvl3pPr marL="1143000" indent="-228600">
                <a:defRPr sz="3200">
                  <a:solidFill>
                    <a:srgbClr val="FFFFFF"/>
                  </a:solidFill>
                  <a:latin typeface="Century Gothic" pitchFamily="34" charset="0"/>
                </a:defRPr>
              </a:lvl3pPr>
              <a:lvl4pPr marL="1600200" indent="-228600">
                <a:defRPr sz="3200">
                  <a:solidFill>
                    <a:srgbClr val="FFFFFF"/>
                  </a:solidFill>
                  <a:latin typeface="Century Gothic" pitchFamily="34" charset="0"/>
                </a:defRPr>
              </a:lvl4pPr>
              <a:lvl5pPr marL="2057400" indent="-228600">
                <a:defRPr sz="3200">
                  <a:solidFill>
                    <a:srgbClr val="FFFFFF"/>
                  </a:solidFill>
                  <a:latin typeface="Century Gothic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rgbClr val="FFFFFF"/>
                  </a:solidFill>
                  <a:latin typeface="Century Gothic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rgbClr val="FFFFFF"/>
                  </a:solidFill>
                  <a:latin typeface="Century Gothic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rgbClr val="FFFFFF"/>
                  </a:solidFill>
                  <a:latin typeface="Century Gothic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rgbClr val="FFFFFF"/>
                  </a:solidFill>
                  <a:latin typeface="Century Gothic" pitchFamily="34" charset="0"/>
                </a:defRPr>
              </a:lvl9pPr>
            </a:lstStyle>
            <a:p>
              <a:pPr algn="l"/>
              <a:r>
                <a:rPr lang="en-US">
                  <a:solidFill>
                    <a:schemeClr val="tx1"/>
                  </a:solidFill>
                </a:rPr>
                <a:t>E</a:t>
              </a:r>
            </a:p>
          </p:txBody>
        </p:sp>
        <p:grpSp>
          <p:nvGrpSpPr>
            <p:cNvPr id="28" name="Group 20"/>
            <p:cNvGrpSpPr>
              <a:grpSpLocks/>
            </p:cNvGrpSpPr>
            <p:nvPr/>
          </p:nvGrpSpPr>
          <p:grpSpPr bwMode="auto">
            <a:xfrm>
              <a:off x="1676400" y="3705225"/>
              <a:ext cx="92075" cy="92075"/>
              <a:chOff x="384" y="3512"/>
              <a:chExt cx="58" cy="58"/>
            </a:xfrm>
            <a:solidFill>
              <a:schemeClr val="tx1"/>
            </a:solidFill>
          </p:grpSpPr>
          <p:sp>
            <p:nvSpPr>
              <p:cNvPr id="29" name="Oval 21"/>
              <p:cNvSpPr>
                <a:spLocks noChangeAspect="1" noChangeArrowheads="1"/>
              </p:cNvSpPr>
              <p:nvPr/>
            </p:nvSpPr>
            <p:spPr bwMode="auto">
              <a:xfrm>
                <a:off x="384" y="3512"/>
                <a:ext cx="58" cy="5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127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0" name="Oval 22"/>
              <p:cNvSpPr>
                <a:spLocks noChangeAspect="1" noChangeArrowheads="1"/>
              </p:cNvSpPr>
              <p:nvPr/>
            </p:nvSpPr>
            <p:spPr bwMode="auto">
              <a:xfrm>
                <a:off x="410" y="3538"/>
                <a:ext cx="6" cy="6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762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31" name="Group 23"/>
            <p:cNvGrpSpPr>
              <a:grpSpLocks/>
            </p:cNvGrpSpPr>
            <p:nvPr/>
          </p:nvGrpSpPr>
          <p:grpSpPr bwMode="auto">
            <a:xfrm>
              <a:off x="4267200" y="4857750"/>
              <a:ext cx="685800" cy="622300"/>
              <a:chOff x="2688" y="3510"/>
              <a:chExt cx="432" cy="392"/>
            </a:xfrm>
          </p:grpSpPr>
          <p:sp>
            <p:nvSpPr>
              <p:cNvPr id="32" name="Text Box 24"/>
              <p:cNvSpPr txBox="1">
                <a:spLocks noChangeArrowheads="1"/>
              </p:cNvSpPr>
              <p:nvPr/>
            </p:nvSpPr>
            <p:spPr bwMode="auto">
              <a:xfrm>
                <a:off x="2688" y="3537"/>
                <a:ext cx="432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rgbClr val="FFFFFF"/>
                    </a:solidFill>
                    <a:latin typeface="Century Gothic" pitchFamily="34" charset="0"/>
                  </a:defRPr>
                </a:lvl1pPr>
                <a:lvl2pPr marL="742950" indent="-285750">
                  <a:defRPr sz="3200">
                    <a:solidFill>
                      <a:srgbClr val="FFFFFF"/>
                    </a:solidFill>
                    <a:latin typeface="Century Gothic" pitchFamily="34" charset="0"/>
                  </a:defRPr>
                </a:lvl2pPr>
                <a:lvl3pPr marL="1143000" indent="-228600">
                  <a:defRPr sz="3200">
                    <a:solidFill>
                      <a:srgbClr val="FFFFFF"/>
                    </a:solidFill>
                    <a:latin typeface="Century Gothic" pitchFamily="34" charset="0"/>
                  </a:defRPr>
                </a:lvl3pPr>
                <a:lvl4pPr marL="1600200" indent="-228600">
                  <a:defRPr sz="3200">
                    <a:solidFill>
                      <a:srgbClr val="FFFFFF"/>
                    </a:solidFill>
                    <a:latin typeface="Century Gothic" pitchFamily="34" charset="0"/>
                  </a:defRPr>
                </a:lvl4pPr>
                <a:lvl5pPr marL="2057400" indent="-228600">
                  <a:defRPr sz="3200">
                    <a:solidFill>
                      <a:srgbClr val="FFFFFF"/>
                    </a:solidFill>
                    <a:latin typeface="Century Gothic" pitchFamily="34" charset="0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rgbClr val="FFFFFF"/>
                    </a:solidFill>
                    <a:latin typeface="Century Gothic" pitchFamily="34" charset="0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rgbClr val="FFFFFF"/>
                    </a:solidFill>
                    <a:latin typeface="Century Gothic" pitchFamily="34" charset="0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rgbClr val="FFFFFF"/>
                    </a:solidFill>
                    <a:latin typeface="Century Gothic" pitchFamily="34" charset="0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rgbClr val="FFFFFF"/>
                    </a:solidFill>
                    <a:latin typeface="Century Gothic" pitchFamily="34" charset="0"/>
                  </a:defRPr>
                </a:lvl9pPr>
              </a:lstStyle>
              <a:p>
                <a:pPr algn="l"/>
                <a:r>
                  <a:rPr lang="en-US">
                    <a:solidFill>
                      <a:schemeClr val="tx1"/>
                    </a:solidFill>
                  </a:rPr>
                  <a:t>F</a:t>
                </a:r>
              </a:p>
            </p:txBody>
          </p:sp>
          <p:grpSp>
            <p:nvGrpSpPr>
              <p:cNvPr id="33" name="Group 25"/>
              <p:cNvGrpSpPr>
                <a:grpSpLocks/>
              </p:cNvGrpSpPr>
              <p:nvPr/>
            </p:nvGrpSpPr>
            <p:grpSpPr bwMode="auto">
              <a:xfrm>
                <a:off x="2688" y="3510"/>
                <a:ext cx="58" cy="58"/>
                <a:chOff x="384" y="3512"/>
                <a:chExt cx="58" cy="58"/>
              </a:xfrm>
            </p:grpSpPr>
            <p:sp>
              <p:nvSpPr>
                <p:cNvPr id="34" name="Oval 26"/>
                <p:cNvSpPr>
                  <a:spLocks noChangeAspect="1" noChangeArrowheads="1"/>
                </p:cNvSpPr>
                <p:nvPr/>
              </p:nvSpPr>
              <p:spPr bwMode="auto">
                <a:xfrm>
                  <a:off x="384" y="3512"/>
                  <a:ext cx="58" cy="5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5" name="Oval 27"/>
                <p:cNvSpPr>
                  <a:spLocks noChangeAspect="1" noChangeArrowheads="1"/>
                </p:cNvSpPr>
                <p:nvPr/>
              </p:nvSpPr>
              <p:spPr bwMode="auto">
                <a:xfrm>
                  <a:off x="410" y="3538"/>
                  <a:ext cx="6" cy="6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762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631587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Concept</a:t>
            </a:r>
          </a:p>
        </p:txBody>
      </p:sp>
      <p:pic>
        <p:nvPicPr>
          <p:cNvPr id="106506" name="Picture 10" descr="11_GEOM_C01-02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1495425"/>
            <a:ext cx="8239125" cy="235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1981200" y="4387057"/>
            <a:ext cx="4953000" cy="1622425"/>
            <a:chOff x="1981200" y="4387057"/>
            <a:chExt cx="4953000" cy="1622425"/>
          </a:xfrm>
        </p:grpSpPr>
        <p:sp>
          <p:nvSpPr>
            <p:cNvPr id="14" name="Line 3"/>
            <p:cNvSpPr>
              <a:spLocks noChangeShapeType="1"/>
            </p:cNvSpPr>
            <p:nvPr/>
          </p:nvSpPr>
          <p:spPr bwMode="auto">
            <a:xfrm>
              <a:off x="1981200" y="4387057"/>
              <a:ext cx="4953000" cy="13985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grpSp>
          <p:nvGrpSpPr>
            <p:cNvPr id="15" name="Group 4"/>
            <p:cNvGrpSpPr>
              <a:grpSpLocks/>
            </p:cNvGrpSpPr>
            <p:nvPr/>
          </p:nvGrpSpPr>
          <p:grpSpPr bwMode="auto">
            <a:xfrm>
              <a:off x="2514600" y="4507707"/>
              <a:ext cx="685800" cy="625475"/>
              <a:chOff x="2160" y="2688"/>
              <a:chExt cx="432" cy="394"/>
            </a:xfrm>
          </p:grpSpPr>
          <p:sp>
            <p:nvSpPr>
              <p:cNvPr id="16" name="Text Box 5"/>
              <p:cNvSpPr txBox="1">
                <a:spLocks noChangeArrowheads="1"/>
              </p:cNvSpPr>
              <p:nvPr/>
            </p:nvSpPr>
            <p:spPr bwMode="auto">
              <a:xfrm>
                <a:off x="2160" y="2717"/>
                <a:ext cx="432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rgbClr val="FFFFFF"/>
                    </a:solidFill>
                    <a:latin typeface="Century Gothic" pitchFamily="34" charset="0"/>
                  </a:defRPr>
                </a:lvl1pPr>
                <a:lvl2pPr marL="742950" indent="-285750">
                  <a:defRPr sz="3200">
                    <a:solidFill>
                      <a:srgbClr val="FFFFFF"/>
                    </a:solidFill>
                    <a:latin typeface="Century Gothic" pitchFamily="34" charset="0"/>
                  </a:defRPr>
                </a:lvl2pPr>
                <a:lvl3pPr marL="1143000" indent="-228600">
                  <a:defRPr sz="3200">
                    <a:solidFill>
                      <a:srgbClr val="FFFFFF"/>
                    </a:solidFill>
                    <a:latin typeface="Century Gothic" pitchFamily="34" charset="0"/>
                  </a:defRPr>
                </a:lvl3pPr>
                <a:lvl4pPr marL="1600200" indent="-228600">
                  <a:defRPr sz="3200">
                    <a:solidFill>
                      <a:srgbClr val="FFFFFF"/>
                    </a:solidFill>
                    <a:latin typeface="Century Gothic" pitchFamily="34" charset="0"/>
                  </a:defRPr>
                </a:lvl4pPr>
                <a:lvl5pPr marL="2057400" indent="-228600">
                  <a:defRPr sz="3200">
                    <a:solidFill>
                      <a:srgbClr val="FFFFFF"/>
                    </a:solidFill>
                    <a:latin typeface="Century Gothic" pitchFamily="34" charset="0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rgbClr val="FFFFFF"/>
                    </a:solidFill>
                    <a:latin typeface="Century Gothic" pitchFamily="34" charset="0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rgbClr val="FFFFFF"/>
                    </a:solidFill>
                    <a:latin typeface="Century Gothic" pitchFamily="34" charset="0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rgbClr val="FFFFFF"/>
                    </a:solidFill>
                    <a:latin typeface="Century Gothic" pitchFamily="34" charset="0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rgbClr val="FFFFFF"/>
                    </a:solidFill>
                    <a:latin typeface="Century Gothic" pitchFamily="34" charset="0"/>
                  </a:defRPr>
                </a:lvl9pPr>
              </a:lstStyle>
              <a:p>
                <a:pPr algn="l"/>
                <a:r>
                  <a:rPr lang="en-US">
                    <a:solidFill>
                      <a:schemeClr val="tx1"/>
                    </a:solidFill>
                  </a:rPr>
                  <a:t>A</a:t>
                </a:r>
              </a:p>
            </p:txBody>
          </p:sp>
          <p:sp>
            <p:nvSpPr>
              <p:cNvPr id="17" name="Oval 6"/>
              <p:cNvSpPr>
                <a:spLocks noChangeAspect="1" noChangeArrowheads="1"/>
              </p:cNvSpPr>
              <p:nvPr/>
            </p:nvSpPr>
            <p:spPr bwMode="auto">
              <a:xfrm>
                <a:off x="2160" y="2688"/>
                <a:ext cx="58" cy="58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8" name="Group 7"/>
            <p:cNvGrpSpPr>
              <a:grpSpLocks/>
            </p:cNvGrpSpPr>
            <p:nvPr/>
          </p:nvGrpSpPr>
          <p:grpSpPr bwMode="auto">
            <a:xfrm>
              <a:off x="3657600" y="4822032"/>
              <a:ext cx="685800" cy="625475"/>
              <a:chOff x="2880" y="2419"/>
              <a:chExt cx="432" cy="394"/>
            </a:xfrm>
          </p:grpSpPr>
          <p:sp>
            <p:nvSpPr>
              <p:cNvPr id="19" name="Text Box 8"/>
              <p:cNvSpPr txBox="1">
                <a:spLocks noChangeArrowheads="1"/>
              </p:cNvSpPr>
              <p:nvPr/>
            </p:nvSpPr>
            <p:spPr bwMode="auto">
              <a:xfrm>
                <a:off x="2880" y="2448"/>
                <a:ext cx="432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rgbClr val="FFFFFF"/>
                    </a:solidFill>
                    <a:latin typeface="Century Gothic" pitchFamily="34" charset="0"/>
                  </a:defRPr>
                </a:lvl1pPr>
                <a:lvl2pPr marL="742950" indent="-285750">
                  <a:defRPr sz="3200">
                    <a:solidFill>
                      <a:srgbClr val="FFFFFF"/>
                    </a:solidFill>
                    <a:latin typeface="Century Gothic" pitchFamily="34" charset="0"/>
                  </a:defRPr>
                </a:lvl2pPr>
                <a:lvl3pPr marL="1143000" indent="-228600">
                  <a:defRPr sz="3200">
                    <a:solidFill>
                      <a:srgbClr val="FFFFFF"/>
                    </a:solidFill>
                    <a:latin typeface="Century Gothic" pitchFamily="34" charset="0"/>
                  </a:defRPr>
                </a:lvl3pPr>
                <a:lvl4pPr marL="1600200" indent="-228600">
                  <a:defRPr sz="3200">
                    <a:solidFill>
                      <a:srgbClr val="FFFFFF"/>
                    </a:solidFill>
                    <a:latin typeface="Century Gothic" pitchFamily="34" charset="0"/>
                  </a:defRPr>
                </a:lvl4pPr>
                <a:lvl5pPr marL="2057400" indent="-228600">
                  <a:defRPr sz="3200">
                    <a:solidFill>
                      <a:srgbClr val="FFFFFF"/>
                    </a:solidFill>
                    <a:latin typeface="Century Gothic" pitchFamily="34" charset="0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rgbClr val="FFFFFF"/>
                    </a:solidFill>
                    <a:latin typeface="Century Gothic" pitchFamily="34" charset="0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rgbClr val="FFFFFF"/>
                    </a:solidFill>
                    <a:latin typeface="Century Gothic" pitchFamily="34" charset="0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rgbClr val="FFFFFF"/>
                    </a:solidFill>
                    <a:latin typeface="Century Gothic" pitchFamily="34" charset="0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rgbClr val="FFFFFF"/>
                    </a:solidFill>
                    <a:latin typeface="Century Gothic" pitchFamily="34" charset="0"/>
                  </a:defRPr>
                </a:lvl9pPr>
              </a:lstStyle>
              <a:p>
                <a:pPr algn="l"/>
                <a:r>
                  <a:rPr lang="en-US">
                    <a:solidFill>
                      <a:schemeClr val="tx1"/>
                    </a:solidFill>
                  </a:rPr>
                  <a:t>B</a:t>
                </a:r>
              </a:p>
            </p:txBody>
          </p:sp>
          <p:sp>
            <p:nvSpPr>
              <p:cNvPr id="20" name="Oval 9"/>
              <p:cNvSpPr>
                <a:spLocks noChangeAspect="1" noChangeArrowheads="1"/>
              </p:cNvSpPr>
              <p:nvPr/>
            </p:nvSpPr>
            <p:spPr bwMode="auto">
              <a:xfrm>
                <a:off x="2880" y="2419"/>
                <a:ext cx="58" cy="58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21" name="Group 10"/>
            <p:cNvGrpSpPr>
              <a:grpSpLocks/>
            </p:cNvGrpSpPr>
            <p:nvPr/>
          </p:nvGrpSpPr>
          <p:grpSpPr bwMode="auto">
            <a:xfrm>
              <a:off x="5638800" y="5384007"/>
              <a:ext cx="685800" cy="625475"/>
              <a:chOff x="4128" y="2563"/>
              <a:chExt cx="432" cy="394"/>
            </a:xfrm>
          </p:grpSpPr>
          <p:sp>
            <p:nvSpPr>
              <p:cNvPr id="22" name="Text Box 11"/>
              <p:cNvSpPr txBox="1">
                <a:spLocks noChangeArrowheads="1"/>
              </p:cNvSpPr>
              <p:nvPr/>
            </p:nvSpPr>
            <p:spPr bwMode="auto">
              <a:xfrm>
                <a:off x="4128" y="2592"/>
                <a:ext cx="432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rgbClr val="FFFFFF"/>
                    </a:solidFill>
                    <a:latin typeface="Century Gothic" pitchFamily="34" charset="0"/>
                  </a:defRPr>
                </a:lvl1pPr>
                <a:lvl2pPr marL="742950" indent="-285750">
                  <a:defRPr sz="3200">
                    <a:solidFill>
                      <a:srgbClr val="FFFFFF"/>
                    </a:solidFill>
                    <a:latin typeface="Century Gothic" pitchFamily="34" charset="0"/>
                  </a:defRPr>
                </a:lvl2pPr>
                <a:lvl3pPr marL="1143000" indent="-228600">
                  <a:defRPr sz="3200">
                    <a:solidFill>
                      <a:srgbClr val="FFFFFF"/>
                    </a:solidFill>
                    <a:latin typeface="Century Gothic" pitchFamily="34" charset="0"/>
                  </a:defRPr>
                </a:lvl3pPr>
                <a:lvl4pPr marL="1600200" indent="-228600">
                  <a:defRPr sz="3200">
                    <a:solidFill>
                      <a:srgbClr val="FFFFFF"/>
                    </a:solidFill>
                    <a:latin typeface="Century Gothic" pitchFamily="34" charset="0"/>
                  </a:defRPr>
                </a:lvl4pPr>
                <a:lvl5pPr marL="2057400" indent="-228600">
                  <a:defRPr sz="3200">
                    <a:solidFill>
                      <a:srgbClr val="FFFFFF"/>
                    </a:solidFill>
                    <a:latin typeface="Century Gothic" pitchFamily="34" charset="0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rgbClr val="FFFFFF"/>
                    </a:solidFill>
                    <a:latin typeface="Century Gothic" pitchFamily="34" charset="0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rgbClr val="FFFFFF"/>
                    </a:solidFill>
                    <a:latin typeface="Century Gothic" pitchFamily="34" charset="0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rgbClr val="FFFFFF"/>
                    </a:solidFill>
                    <a:latin typeface="Century Gothic" pitchFamily="34" charset="0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rgbClr val="FFFFFF"/>
                    </a:solidFill>
                    <a:latin typeface="Century Gothic" pitchFamily="34" charset="0"/>
                  </a:defRPr>
                </a:lvl9pPr>
              </a:lstStyle>
              <a:p>
                <a:pPr algn="l"/>
                <a:r>
                  <a:rPr lang="en-US">
                    <a:solidFill>
                      <a:schemeClr val="tx1"/>
                    </a:solidFill>
                  </a:rPr>
                  <a:t>C</a:t>
                </a:r>
              </a:p>
            </p:txBody>
          </p:sp>
          <p:sp>
            <p:nvSpPr>
              <p:cNvPr id="23" name="Oval 12"/>
              <p:cNvSpPr>
                <a:spLocks noChangeAspect="1" noChangeArrowheads="1"/>
              </p:cNvSpPr>
              <p:nvPr/>
            </p:nvSpPr>
            <p:spPr bwMode="auto">
              <a:xfrm>
                <a:off x="4128" y="2563"/>
                <a:ext cx="58" cy="58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107134922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3</a:t>
            </a: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876300" y="1593850"/>
            <a:ext cx="7705725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400" b="1">
                <a:solidFill>
                  <a:srgbClr val="00539D"/>
                </a:solidFill>
                <a:ea typeface="Times New Roman" pitchFamily="18" charset="0"/>
                <a:cs typeface="Arial" charset="0"/>
              </a:rPr>
              <a:t>Find </a:t>
            </a:r>
            <a:r>
              <a:rPr lang="en-US" sz="2400" b="1" i="1">
                <a:solidFill>
                  <a:srgbClr val="00539D"/>
                </a:solidFill>
                <a:ea typeface="Times New Roman" pitchFamily="18" charset="0"/>
                <a:cs typeface="Arial" charset="0"/>
              </a:rPr>
              <a:t>XZ</a:t>
            </a:r>
            <a:r>
              <a:rPr lang="en-US" sz="2400" b="1">
                <a:solidFill>
                  <a:srgbClr val="00539D"/>
                </a:solidFill>
                <a:ea typeface="Times New Roman" pitchFamily="18" charset="0"/>
                <a:cs typeface="Arial" charset="0"/>
              </a:rPr>
              <a:t>. Assume that the figure is not drawn to scale.</a:t>
            </a:r>
          </a:p>
        </p:txBody>
      </p:sp>
      <p:pic>
        <p:nvPicPr>
          <p:cNvPr id="9222" name="Picture 6" descr="GEO01-01-04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057400"/>
            <a:ext cx="4559300" cy="82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5" name="Picture 9" descr="GEO_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14" b="60710"/>
          <a:stretch>
            <a:fillRect/>
          </a:stretch>
        </p:blipFill>
        <p:spPr bwMode="auto">
          <a:xfrm>
            <a:off x="938213" y="4627562"/>
            <a:ext cx="7515225" cy="4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233" name="Group 17"/>
          <p:cNvGrpSpPr>
            <a:grpSpLocks/>
          </p:cNvGrpSpPr>
          <p:nvPr/>
        </p:nvGrpSpPr>
        <p:grpSpPr bwMode="auto">
          <a:xfrm>
            <a:off x="914400" y="4572000"/>
            <a:ext cx="6629400" cy="792163"/>
            <a:chOff x="576" y="3341"/>
            <a:chExt cx="4176" cy="499"/>
          </a:xfrm>
          <a:noFill/>
        </p:grpSpPr>
        <p:pic>
          <p:nvPicPr>
            <p:cNvPr id="9223" name="Picture 7" descr="GEO_2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157" t="53737" r="12103" b="23518"/>
            <a:stretch>
              <a:fillRect/>
            </a:stretch>
          </p:blipFill>
          <p:spPr bwMode="auto">
            <a:xfrm>
              <a:off x="2208" y="3341"/>
              <a:ext cx="2544" cy="499"/>
            </a:xfrm>
            <a:prstGeom prst="rect">
              <a:avLst/>
            </a:prstGeom>
            <a:grpFill/>
            <a:extLst/>
          </p:spPr>
        </p:pic>
        <p:pic>
          <p:nvPicPr>
            <p:cNvPr id="9230" name="Picture 14" descr="1-2-3-REDO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8382"/>
            <a:stretch>
              <a:fillRect/>
            </a:stretch>
          </p:blipFill>
          <p:spPr bwMode="auto">
            <a:xfrm>
              <a:off x="576" y="3360"/>
              <a:ext cx="1267" cy="480"/>
            </a:xfrm>
            <a:prstGeom prst="rect">
              <a:avLst/>
            </a:prstGeom>
            <a:grpFill/>
            <a:extLst/>
          </p:spPr>
        </p:pic>
      </p:grpSp>
      <p:grpSp>
        <p:nvGrpSpPr>
          <p:cNvPr id="9240" name="Group 24"/>
          <p:cNvGrpSpPr>
            <a:grpSpLocks/>
          </p:cNvGrpSpPr>
          <p:nvPr/>
        </p:nvGrpSpPr>
        <p:grpSpPr bwMode="auto">
          <a:xfrm>
            <a:off x="914400" y="3886200"/>
            <a:ext cx="7524750" cy="762000"/>
            <a:chOff x="576" y="2668"/>
            <a:chExt cx="4740" cy="480"/>
          </a:xfrm>
          <a:noFill/>
        </p:grpSpPr>
        <p:pic>
          <p:nvPicPr>
            <p:cNvPr id="9224" name="Picture 8" descr="GEO_2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389" t="41307" b="46330"/>
            <a:stretch>
              <a:fillRect/>
            </a:stretch>
          </p:blipFill>
          <p:spPr bwMode="auto">
            <a:xfrm>
              <a:off x="2352" y="2784"/>
              <a:ext cx="2964" cy="272"/>
            </a:xfrm>
            <a:prstGeom prst="rect">
              <a:avLst/>
            </a:prstGeom>
            <a:grpFill/>
            <a:extLst/>
          </p:spPr>
        </p:pic>
        <p:pic>
          <p:nvPicPr>
            <p:cNvPr id="9231" name="Picture 15" descr="1-2-3-REDO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8989" b="63029"/>
            <a:stretch>
              <a:fillRect/>
            </a:stretch>
          </p:blipFill>
          <p:spPr bwMode="auto">
            <a:xfrm>
              <a:off x="576" y="2784"/>
              <a:ext cx="773" cy="288"/>
            </a:xfrm>
            <a:prstGeom prst="rect">
              <a:avLst/>
            </a:prstGeom>
            <a:grpFill/>
            <a:extLst/>
          </p:spPr>
        </p:pic>
        <p:pic>
          <p:nvPicPr>
            <p:cNvPr id="9239" name="Picture 23" descr="1-2-3-REDO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143" t="38382"/>
            <a:stretch>
              <a:fillRect/>
            </a:stretch>
          </p:blipFill>
          <p:spPr bwMode="auto">
            <a:xfrm>
              <a:off x="1337" y="2668"/>
              <a:ext cx="505" cy="480"/>
            </a:xfrm>
            <a:prstGeom prst="rect">
              <a:avLst/>
            </a:prstGeom>
            <a:grpFill/>
            <a:extLst/>
          </p:spPr>
        </p:pic>
      </p:grpSp>
      <p:sp>
        <p:nvSpPr>
          <p:cNvPr id="18" name="Rounded Rectangle 17"/>
          <p:cNvSpPr/>
          <p:nvPr/>
        </p:nvSpPr>
        <p:spPr>
          <a:xfrm>
            <a:off x="53621" y="1057922"/>
            <a:ext cx="1600200" cy="397668"/>
          </a:xfrm>
          <a:prstGeom prst="roundRect">
            <a:avLst>
              <a:gd name="adj" fmla="val 38991"/>
            </a:avLst>
          </a:prstGeom>
          <a:gradFill>
            <a:gsLst>
              <a:gs pos="100000">
                <a:srgbClr val="339933"/>
              </a:gs>
              <a:gs pos="2000">
                <a:srgbClr val="339933"/>
              </a:gs>
              <a:gs pos="46000">
                <a:srgbClr val="006600"/>
              </a:gs>
              <a:gs pos="100000">
                <a:srgbClr val="7DC4FF"/>
              </a:gs>
            </a:gsLst>
            <a:lin ang="5400000" scaled="1"/>
          </a:gra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26634" y="1075678"/>
            <a:ext cx="1600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EXAMPLE 3</a:t>
            </a:r>
            <a:endParaRPr lang="en-US" b="1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Picture 6" descr="GEO_7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6123558"/>
            <a:ext cx="4541837" cy="78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2991110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3D59312F1C974886B2A6CB789348A99A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SLIDEORDER" val="6"/>
  <p:tag name="SLIDEGUID" val="10402C18D5024B34B2D5723FE403CB47"/>
  <p:tag name="VALUES" val="Incorrect¤Incorrect¤Correct¤Incorrect"/>
  <p:tag name="TOTALRESPONSES" val="5"/>
  <p:tag name="SLICED" val="False"/>
  <p:tag name="RESPONSES" val="NA,1,5,3;3;4;2;2;"/>
  <p:tag name="CHARTSTRINGSTD" val="0 2 2 1"/>
  <p:tag name="CHARTSTRINGREV" val="1 2 2 0"/>
  <p:tag name="CHARTSTRINGSTDPER" val="0 0.4 0.4 0.2"/>
  <p:tag name="CHARTSTRINGREVPER" val="0.2 0.4 0.4 0"/>
  <p:tag name="QUESTIONALIAS" val="Example 1a"/>
  <p:tag name="ANSWERSALIAS" val="A¤B¤C¤D"/>
  <p:tag name="RESPONSESGATHERED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LENGTH" val="37"/>
  <p:tag name="FONTSIZE" val="24"/>
  <p:tag name="BULLETTYPE" val="ppBulletAlphaUCPeriod"/>
  <p:tag name="ANSWERTEXT" val="b = 11 &#10;b = –37&#10;b = –11&#10;b = 3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3D59312F1C974886B2A6CB789348A99A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SLIDEORDER" val="8"/>
  <p:tag name="SLIDEGUID" val="29FE642024C942B5AD6356E302A16DDF"/>
  <p:tag name="VALUES" val="Correct¤Incorrect¤Incorrect¤Incorrect"/>
  <p:tag name="TOTALRESPONSES" val="5"/>
  <p:tag name="SLICED" val="False"/>
  <p:tag name="RESPONSES" val="NA,1,5,4;1;4;2;2;"/>
  <p:tag name="CHARTSTRINGSTD" val="1 2 0 2"/>
  <p:tag name="CHARTSTRINGREV" val="2 0 2 1"/>
  <p:tag name="CHARTSTRINGSTDPER" val="0.2 0.4 0 0.4"/>
  <p:tag name="CHARTSTRINGREVPER" val="0.4 0 0.4 0.2"/>
  <p:tag name="QUESTIONALIAS" val="Example 5"/>
  <p:tag name="ANSWERSALIAS" val="A¤B¤C¤D"/>
  <p:tag name="RESPONSESGATHERED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LENGTH" val="37"/>
  <p:tag name="FONTSIZE" val="24"/>
  <p:tag name="BULLETTYPE" val="ppBulletAlphaUCPeriod"/>
  <p:tag name="ANSWERTEXT" val="b = 11 &#10;b = –37&#10;b = –11&#10;b = 3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3D59312F1C974886B2A6CB789348A99A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SLIDEORDER" val="8"/>
  <p:tag name="SLIDEGUID" val="29FE642024C942B5AD6356E302A16DDF"/>
  <p:tag name="VALUES" val="Correct¤Incorrect¤Incorrect¤Incorrect"/>
  <p:tag name="TOTALRESPONSES" val="5"/>
  <p:tag name="SLICED" val="False"/>
  <p:tag name="RESPONSES" val="NA,1,5,4;1;4;2;2;"/>
  <p:tag name="CHARTSTRINGSTD" val="1 2 0 2"/>
  <p:tag name="CHARTSTRINGREV" val="2 0 2 1"/>
  <p:tag name="CHARTSTRINGSTDPER" val="0.2 0.4 0 0.4"/>
  <p:tag name="CHARTSTRINGREVPER" val="0.4 0 0.4 0.2"/>
  <p:tag name="QUESTIONALIAS" val="Example 5"/>
  <p:tag name="ANSWERSALIAS" val="A¤B¤C¤D"/>
  <p:tag name="RESPONSESGATHERED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3D59312F1C974886B2A6CB789348A99A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SLIDEORDER" val="8"/>
  <p:tag name="SLIDEGUID" val="29FE642024C942B5AD6356E302A16DDF"/>
  <p:tag name="VALUES" val="Correct¤Incorrect¤Incorrect¤Incorrect"/>
  <p:tag name="TOTALRESPONSES" val="5"/>
  <p:tag name="SLICED" val="False"/>
  <p:tag name="RESPONSES" val="NA,1,5,4;1;4;2;2;"/>
  <p:tag name="CHARTSTRINGSTD" val="1 2 0 2"/>
  <p:tag name="CHARTSTRINGREV" val="2 0 2 1"/>
  <p:tag name="CHARTSTRINGSTDPER" val="0.2 0.4 0 0.4"/>
  <p:tag name="CHARTSTRINGREVPER" val="0.4 0 0.4 0.2"/>
  <p:tag name="QUESTIONALIAS" val="Example 5"/>
  <p:tag name="ANSWERSALIAS" val="A¤B¤C¤D"/>
  <p:tag name="RESPONSESGATHERED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3D59312F1C974886B2A6CB789348A99A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SLIDEORDER" val="4"/>
  <p:tag name="SLIDEGUID" val="B118CCF1E7ED49C5B4EB7FC77E344CD3"/>
  <p:tag name="VALUES" val="Incorrect¤Incorrect¤Correct¤Incorrect"/>
  <p:tag name="TOTALRESPONSES" val="5"/>
  <p:tag name="SLICED" val="False"/>
  <p:tag name="RESPONSES" val="NA,1,5,1;1;2;2;3;"/>
  <p:tag name="CHARTSTRINGSTD" val="2 2 1 0"/>
  <p:tag name="CHARTSTRINGREV" val="0 1 2 2"/>
  <p:tag name="CHARTSTRINGSTDPER" val="0.4 0.4 0.2 0"/>
  <p:tag name="CHARTSTRINGREVPER" val="0 0.2 0.4 0.4"/>
  <p:tag name="QUESTIONALIAS" val="5-Minute Check 4"/>
  <p:tag name="ANSWERSALIAS" val="A¤B¤C¤D"/>
  <p:tag name="RESPONSESGATHERED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LENGTH" val="37"/>
  <p:tag name="FONTSIZE" val="24"/>
  <p:tag name="BULLETTYPE" val="ppBulletAlphaUCPeriod"/>
  <p:tag name="ANSWERTEXT" val="b = 11 &#10;b = –37&#10;b = –11&#10;b = 3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LENGTH" val="37"/>
  <p:tag name="FONTSIZE" val="24"/>
  <p:tag name="BULLETTYPE" val="ppBulletAlphaUCPeriod"/>
  <p:tag name="ANSWERTEXT" val="b = 11 &#10;b = –37&#10;b = –11&#10;b = 3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3D59312F1C974886B2A6CB789348A99A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SLIDEORDER" val="7"/>
  <p:tag name="SLIDEGUID" val="167FB23CB532477E885F40E1254494BA"/>
  <p:tag name="VALUES" val="Incorrect¤Correct¤Incorrect¤Incorrect"/>
  <p:tag name="TOTALRESPONSES" val="5"/>
  <p:tag name="SLICED" val="False"/>
  <p:tag name="RESPONSES" val="NA,1,5,1;3;3;4;4;"/>
  <p:tag name="CHARTSTRINGSTD" val="1 0 2 2"/>
  <p:tag name="CHARTSTRINGREV" val="2 2 0 1"/>
  <p:tag name="CHARTSTRINGSTDPER" val="0.2 0 0.4 0.4"/>
  <p:tag name="CHARTSTRINGREVPER" val="0.4 0.4 0 0.2"/>
  <p:tag name="QUESTIONALIAS" val="Example 1b"/>
  <p:tag name="ANSWERSALIAS" val="A¤B¤C¤D"/>
  <p:tag name="RESPONSESGATHERED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LENGTH" val="37"/>
  <p:tag name="FONTSIZE" val="24"/>
  <p:tag name="BULLETTYPE" val="ppBulletAlphaUCPeriod"/>
  <p:tag name="ANSWERTEXT" val="b = 11 &#10;b = –37&#10;b = –11&#10;b = 37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3D59312F1C974886B2A6CB789348A99A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SLIDEORDER" val="7"/>
  <p:tag name="SLIDEGUID" val="A374C315D0D94FC1A78229D8376ED540"/>
  <p:tag name="VALUES" val="Incorrect¤Incorrect¤Correct¤Incorrect"/>
  <p:tag name="TOTALRESPONSES" val="5"/>
  <p:tag name="SLICED" val="False"/>
  <p:tag name="RESPONSES" val="NA,1,5,1;1;4;4;2;"/>
  <p:tag name="CHARTSTRINGSTD" val="2 1 0 2"/>
  <p:tag name="CHARTSTRINGREV" val="2 0 1 2"/>
  <p:tag name="CHARTSTRINGSTDPER" val="0.4 0.2 0 0.4"/>
  <p:tag name="CHARTSTRINGREVPER" val="0.4 0 0.2 0.4"/>
  <p:tag name="QUESTIONALIAS" val="Example 3"/>
  <p:tag name="ANSWERSALIAS" val="A¤B¤C¤D"/>
  <p:tag name="RESPONSESGATHERED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LENGTH" val="37"/>
  <p:tag name="FONTSIZE" val="24"/>
  <p:tag name="BULLETTYPE" val="ppBulletAlphaUCPeriod"/>
  <p:tag name="ANSWERTEXT" val="b = 11 &#10;b = –37&#10;b = –11&#10;b = 3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3D59312F1C974886B2A6CB789348A99A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SLIDEORDER" val="7"/>
  <p:tag name="SLIDEGUID" val="05E72300D2AA48239E797BC23141D212"/>
  <p:tag name="VALUES" val="Incorrect¤Correct¤Incorrect¤Incorrect"/>
  <p:tag name="TOTALRESPONSES" val="5"/>
  <p:tag name="SLICED" val="False"/>
  <p:tag name="RESPONSES" val="NA,1,5,2;4;1;1;3;"/>
  <p:tag name="CHARTSTRINGSTD" val="2 1 1 1"/>
  <p:tag name="CHARTSTRINGREV" val="1 1 1 2"/>
  <p:tag name="CHARTSTRINGSTDPER" val="0.4 0.2 0.2 0.2"/>
  <p:tag name="CHARTSTRINGREVPER" val="0.2 0.2 0.2 0.4"/>
  <p:tag name="QUESTIONALIAS" val="Example 4"/>
  <p:tag name="ANSWERSALIAS" val="A¤B¤C¤D"/>
  <p:tag name="RESPONSESGATHERED" val="Fals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1527</TotalTime>
  <Words>652</Words>
  <Application>Microsoft Office PowerPoint</Application>
  <PresentationFormat>On-screen Show (4:3)</PresentationFormat>
  <Paragraphs>162</Paragraphs>
  <Slides>25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Example 1a</vt:lpstr>
      <vt:lpstr>Example 2</vt:lpstr>
      <vt:lpstr>PowerPoint Presentation</vt:lpstr>
      <vt:lpstr>Concept</vt:lpstr>
      <vt:lpstr>Example 3</vt:lpstr>
      <vt:lpstr>Example 3</vt:lpstr>
      <vt:lpstr>Example 4</vt:lpstr>
      <vt:lpstr>Example 4</vt:lpstr>
      <vt:lpstr>Example 5</vt:lpstr>
      <vt:lpstr>Example 5</vt:lpstr>
      <vt:lpstr>Example 5</vt:lpstr>
      <vt:lpstr>PowerPoint Presentation</vt:lpstr>
      <vt:lpstr>Concept</vt:lpstr>
      <vt:lpstr>Example 5</vt:lpstr>
      <vt:lpstr>Example 6</vt:lpstr>
      <vt:lpstr>Homework!</vt:lpstr>
      <vt:lpstr>5-Minute Check 4</vt:lpstr>
      <vt:lpstr>Example 1</vt:lpstr>
      <vt:lpstr>Example 1</vt:lpstr>
      <vt:lpstr>Example 1b</vt:lpstr>
      <vt:lpstr>Example 2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00, 00</dc:creator>
  <cp:lastModifiedBy>00, 00</cp:lastModifiedBy>
  <cp:revision>65</cp:revision>
  <dcterms:created xsi:type="dcterms:W3CDTF">2014-08-12T18:30:18Z</dcterms:created>
  <dcterms:modified xsi:type="dcterms:W3CDTF">2017-08-25T13:12:59Z</dcterms:modified>
</cp:coreProperties>
</file>