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65" r:id="rId3"/>
    <p:sldId id="375" r:id="rId4"/>
    <p:sldId id="404" r:id="rId5"/>
    <p:sldId id="414" r:id="rId6"/>
    <p:sldId id="408" r:id="rId7"/>
    <p:sldId id="409" r:id="rId8"/>
    <p:sldId id="410" r:id="rId9"/>
    <p:sldId id="412" r:id="rId10"/>
    <p:sldId id="413" r:id="rId11"/>
    <p:sldId id="415" r:id="rId12"/>
    <p:sldId id="417" r:id="rId13"/>
    <p:sldId id="418" r:id="rId14"/>
    <p:sldId id="416" r:id="rId15"/>
    <p:sldId id="420" r:id="rId16"/>
    <p:sldId id="422" r:id="rId17"/>
    <p:sldId id="431" r:id="rId18"/>
    <p:sldId id="429" r:id="rId19"/>
    <p:sldId id="423" r:id="rId20"/>
    <p:sldId id="428" r:id="rId21"/>
    <p:sldId id="432" r:id="rId22"/>
    <p:sldId id="433" r:id="rId23"/>
    <p:sldId id="34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9E"/>
    <a:srgbClr val="004D70"/>
    <a:srgbClr val="FF3E11"/>
    <a:srgbClr val="007CB4"/>
    <a:srgbClr val="006600"/>
    <a:srgbClr val="339933"/>
    <a:srgbClr val="66FFFF"/>
    <a:srgbClr val="008FDE"/>
    <a:srgbClr val="7DC4FF"/>
    <a:srgbClr val="00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0286" autoAdjust="0"/>
  </p:normalViewPr>
  <p:slideViewPr>
    <p:cSldViewPr>
      <p:cViewPr>
        <p:scale>
          <a:sx n="80" d="100"/>
          <a:sy n="80" d="100"/>
        </p:scale>
        <p:origin x="-132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8133-FC3B-48CB-85D7-39260E9A7D5B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34FF-031B-4CDE-8C94-69A46622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86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 problem</a:t>
            </a:r>
            <a:r>
              <a:rPr lang="en-US" baseline="0" dirty="0" smtClean="0"/>
              <a:t> on the unit exam from this section –  a </a:t>
            </a:r>
            <a:r>
              <a:rPr lang="en-US" baseline="0" smtClean="0"/>
              <a:t>midpoint problem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Honors Addition:  segment addition problems involving quadratics and systems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second answer</a:t>
            </a:r>
            <a:r>
              <a:rPr lang="en-US" baseline="0" dirty="0" smtClean="0"/>
              <a:t> comes from when the points are A – C – B – 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434FF-031B-4CDE-8C94-69A4662284E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7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81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6953250"/>
            <a:ext cx="3657600" cy="182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71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ADE6-2F69-4DCF-862F-F08C72AE5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87855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2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48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6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01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1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5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4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15DD4-9480-465D-96CF-0E955757BD6C}" type="datetimeFigureOut">
              <a:rPr lang="en-US" smtClean="0"/>
              <a:t>8/28/2017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F16F6-CB3F-4EE9-82B1-081883598C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858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37486"/>
            <a:ext cx="91440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78612" y="214771"/>
            <a:ext cx="96468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008FDE"/>
                </a:solidFill>
              </a:rPr>
              <a:t>LESSON</a:t>
            </a:r>
            <a:endParaRPr lang="en-US" sz="1900" dirty="0">
              <a:solidFill>
                <a:srgbClr val="008FD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4490" y="-180439"/>
            <a:ext cx="1595310" cy="1323439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8000" b="1" spc="150" dirty="0" smtClean="0">
                <a:ln w="11430"/>
                <a:solidFill>
                  <a:srgbClr val="8BCB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" pitchFamily="34" charset="0"/>
              </a:rPr>
              <a:t>1-3</a:t>
            </a:r>
            <a:endParaRPr lang="en-US" sz="6600" b="1" spc="150" dirty="0">
              <a:ln w="11430"/>
              <a:solidFill>
                <a:srgbClr val="8BCB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309850" y="68759"/>
            <a:ext cx="6148350" cy="769441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en-US" sz="44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Distance and Midpoints</a:t>
            </a:r>
            <a:endParaRPr lang="en-US" sz="44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271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brainyquote.com/quotes/quotes/j/jimmydean131287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jpeg"/><Relationship Id="rId2" Type="http://schemas.openxmlformats.org/officeDocument/2006/relationships/tags" Target="../tags/tag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png"/><Relationship Id="rId11" Type="http://schemas.openxmlformats.org/officeDocument/2006/relationships/image" Target="../media/image12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9.bin"/><Relationship Id="rId4" Type="http://schemas.openxmlformats.org/officeDocument/2006/relationships/slide" Target="slide13.xml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1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25.jpe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24.png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yquote.com/quotes/quotes/j/jimmydean131287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8.jpeg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-244979" y="0"/>
            <a:ext cx="9978639" cy="838200"/>
          </a:xfrm>
          <a:prstGeom prst="rect">
            <a:avLst/>
          </a:prstGeom>
          <a:gradFill flip="none" rotWithShape="1">
            <a:gsLst>
              <a:gs pos="100000">
                <a:srgbClr val="006E9E"/>
              </a:gs>
              <a:gs pos="2000">
                <a:srgbClr val="7DC4FF"/>
              </a:gs>
              <a:gs pos="30000">
                <a:srgbClr val="003750"/>
              </a:gs>
              <a:gs pos="87000">
                <a:srgbClr val="006E9E"/>
              </a:gs>
              <a:gs pos="100000">
                <a:srgbClr val="7DC4FF"/>
              </a:gs>
            </a:gsLst>
            <a:lin ang="5400000" scaled="1"/>
            <a:tileRect/>
          </a:gra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76200" y="0"/>
            <a:ext cx="762000" cy="838200"/>
          </a:xfrm>
          <a:prstGeom prst="rect">
            <a:avLst/>
          </a:prstGeom>
          <a:solidFill>
            <a:srgbClr val="00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381000" y="837486"/>
            <a:ext cx="9677400" cy="152400"/>
          </a:xfrm>
          <a:prstGeom prst="rect">
            <a:avLst/>
          </a:prstGeom>
          <a:solidFill>
            <a:srgbClr val="FF3E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43554" y="-152400"/>
            <a:ext cx="6152646" cy="1015663"/>
          </a:xfrm>
          <a:prstGeom prst="rect">
            <a:avLst/>
          </a:prstGeom>
          <a:noFill/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000" b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Honors Geometry</a:t>
            </a:r>
            <a:endParaRPr lang="en-US" sz="6000" b="1" cap="none" spc="150" dirty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619877" y="3962400"/>
            <a:ext cx="4724400" cy="33132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  <a:latin typeface="AbcDNManuscript" pitchFamily="2" charset="0"/>
                <a:hlinkClick r:id="rId4"/>
              </a:rPr>
              <a:t>I can't change the direction of the wind, but I can adjust my sails to always reach my destination.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/>
            <a:endParaRPr lang="en-US" b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r"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4826000" y="1295400"/>
            <a:ext cx="41656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b="1" u="sng" dirty="0" smtClean="0">
                <a:solidFill>
                  <a:srgbClr val="FF0000"/>
                </a:solidFill>
                <a:latin typeface="Century Gothic" pitchFamily="34" charset="0"/>
              </a:rPr>
              <a:t>Today:</a:t>
            </a:r>
          </a:p>
          <a:p>
            <a:r>
              <a:rPr lang="en-US" b="1" dirty="0" smtClean="0">
                <a:latin typeface="Century Gothic" pitchFamily="34" charset="0"/>
              </a:rPr>
              <a:t>Homework Questions?</a:t>
            </a:r>
          </a:p>
          <a:p>
            <a:r>
              <a:rPr lang="en-US" b="1" dirty="0" smtClean="0">
                <a:latin typeface="Century Gothic" pitchFamily="34" charset="0"/>
              </a:rPr>
              <a:t>1.3 Instruction</a:t>
            </a:r>
          </a:p>
          <a:p>
            <a:r>
              <a:rPr lang="en-US" b="1" dirty="0" smtClean="0">
                <a:latin typeface="Century Gothic" pitchFamily="34" charset="0"/>
              </a:rPr>
              <a:t>Homework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8735" y="1295400"/>
            <a:ext cx="4531142" cy="3313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Warm-up: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There are points T, D, R, and Z. T and D are between R and Z. D is between T and Z. RD = 3x-3, DZ = 2x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2,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RZ = 50, and 	   . What is the length of 	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/>
            <a:endParaRPr lang="en-US" b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r"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149816"/>
              </p:ext>
            </p:extLst>
          </p:nvPr>
        </p:nvGraphicFramePr>
        <p:xfrm>
          <a:off x="2133600" y="3263900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4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3600" y="3263900"/>
                        <a:ext cx="10668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218508"/>
              </p:ext>
            </p:extLst>
          </p:nvPr>
        </p:nvGraphicFramePr>
        <p:xfrm>
          <a:off x="2514600" y="3619500"/>
          <a:ext cx="428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5" name="Equation" r:id="rId7" imgW="253800" imgH="203040" progId="Equation.DSMT4">
                  <p:embed/>
                </p:oleObj>
              </mc:Choice>
              <mc:Fallback>
                <p:oleObj name="Equation" r:id="rId7" imgW="253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4600" y="3619500"/>
                        <a:ext cx="42862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5533" y="5715000"/>
            <a:ext cx="4402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 = 11, TD = 15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87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94700" y="7362825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Check Progr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857250" y="2336800"/>
            <a:ext cx="2790825" cy="3260725"/>
            <a:chOff x="540" y="1278"/>
            <a:chExt cx="1758" cy="2054"/>
          </a:xfrm>
        </p:grpSpPr>
        <p:sp>
          <p:nvSpPr>
            <p:cNvPr id="18" name="TPAnswers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0" y="1278"/>
              <a:ext cx="1758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A.</a:t>
              </a:r>
              <a:r>
                <a:rPr lang="pt-BR" sz="2400" b="1" dirty="0">
                  <a:solidFill>
                    <a:srgbClr val="000000"/>
                  </a:solidFill>
                  <a:sym typeface="Symbol" pitchFamily="18" charset="2"/>
                </a:rPr>
                <a:t>	</a:t>
              </a:r>
              <a:r>
                <a:rPr lang="pt-BR" sz="2400" dirty="0" smtClean="0">
                  <a:solidFill>
                    <a:srgbClr val="000000"/>
                  </a:solidFill>
                  <a:sym typeface="Symbol" pitchFamily="18" charset="2"/>
                </a:rPr>
                <a:t>4 u</a:t>
              </a:r>
              <a:endParaRPr lang="pt-BR" sz="2400" dirty="0">
                <a:solidFill>
                  <a:srgbClr val="000000"/>
                </a:solidFill>
                <a:sym typeface="Symbol" pitchFamily="18" charset="2"/>
              </a:endParaRPr>
            </a:p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 smtClean="0">
                  <a:solidFill>
                    <a:srgbClr val="00539D"/>
                  </a:solidFill>
                  <a:sym typeface="Symbol" pitchFamily="18" charset="2"/>
                </a:rPr>
                <a:t>B</a:t>
              </a: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.</a:t>
              </a:r>
              <a:r>
                <a:rPr lang="pt-BR" sz="2400" b="1" dirty="0">
                  <a:solidFill>
                    <a:srgbClr val="000000"/>
                  </a:solidFill>
                  <a:sym typeface="Symbol" pitchFamily="18" charset="2"/>
                </a:rPr>
                <a:t>	</a:t>
              </a:r>
              <a:r>
                <a:rPr lang="pt-BR" sz="2400" b="1" dirty="0" smtClean="0">
                  <a:solidFill>
                    <a:srgbClr val="000000"/>
                  </a:solidFill>
                  <a:sym typeface="Symbol" pitchFamily="18" charset="2"/>
                </a:rPr>
                <a:t>         </a:t>
              </a:r>
              <a:r>
                <a:rPr lang="pt-BR" sz="2400" dirty="0" smtClean="0">
                  <a:solidFill>
                    <a:srgbClr val="000000"/>
                  </a:solidFill>
                  <a:sym typeface="Symbol" pitchFamily="18" charset="2"/>
                </a:rPr>
                <a:t>u</a:t>
              </a:r>
              <a:endParaRPr lang="pt-BR" sz="2400" dirty="0">
                <a:solidFill>
                  <a:srgbClr val="000000"/>
                </a:solidFill>
                <a:sym typeface="Symbol" pitchFamily="18" charset="2"/>
              </a:endParaRPr>
            </a:p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C.</a:t>
              </a:r>
              <a:r>
                <a:rPr lang="pt-BR" sz="2400" b="1" dirty="0">
                  <a:solidFill>
                    <a:srgbClr val="000000"/>
                  </a:solidFill>
                  <a:sym typeface="Symbol" pitchFamily="18" charset="2"/>
                </a:rPr>
                <a:t>	</a:t>
              </a:r>
              <a:r>
                <a:rPr lang="pt-BR" sz="2400" b="1" dirty="0" smtClean="0">
                  <a:solidFill>
                    <a:srgbClr val="000000"/>
                  </a:solidFill>
                  <a:sym typeface="Symbol" pitchFamily="18" charset="2"/>
                </a:rPr>
                <a:t>        </a:t>
              </a:r>
              <a:r>
                <a:rPr lang="pt-BR" sz="1400" b="1" dirty="0" smtClean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pt-BR" sz="2400" b="1" dirty="0" smtClean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pt-BR" sz="2400" dirty="0" smtClean="0">
                  <a:solidFill>
                    <a:srgbClr val="000000"/>
                  </a:solidFill>
                  <a:sym typeface="Symbol" pitchFamily="18" charset="2"/>
                </a:rPr>
                <a:t>u</a:t>
              </a:r>
              <a:endParaRPr lang="pt-BR" sz="2400" dirty="0">
                <a:solidFill>
                  <a:srgbClr val="000000"/>
                </a:solidFill>
                <a:sym typeface="Symbol" pitchFamily="18" charset="2"/>
              </a:endParaRPr>
            </a:p>
            <a:p>
              <a:pPr marL="533400" indent="-533400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sz="2400" b="1" dirty="0">
                  <a:solidFill>
                    <a:srgbClr val="00539D"/>
                  </a:solidFill>
                  <a:sym typeface="Symbol" pitchFamily="18" charset="2"/>
                </a:rPr>
                <a:t>D.</a:t>
              </a:r>
              <a:r>
                <a:rPr lang="pt-BR" sz="2400" b="1" dirty="0">
                  <a:solidFill>
                    <a:srgbClr val="000000"/>
                  </a:solidFill>
                  <a:sym typeface="Symbol" pitchFamily="18" charset="2"/>
                </a:rPr>
                <a:t>	</a:t>
              </a:r>
              <a:endParaRPr lang="pt-BR" sz="2400" dirty="0">
                <a:solidFill>
                  <a:srgbClr val="000000"/>
                </a:solidFill>
                <a:sym typeface="Symbol" pitchFamily="18" charset="2"/>
              </a:endParaRPr>
            </a:p>
          </p:txBody>
        </p:sp>
        <p:pic>
          <p:nvPicPr>
            <p:cNvPr id="19" name="Picture 12" descr="GEO_2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449"/>
            <a:stretch>
              <a:fillRect/>
            </a:stretch>
          </p:blipFill>
          <p:spPr bwMode="auto">
            <a:xfrm>
              <a:off x="946" y="2997"/>
              <a:ext cx="412" cy="2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Oval 7"/>
          <p:cNvSpPr>
            <a:spLocks noChangeArrowheads="1"/>
          </p:cNvSpPr>
          <p:nvPr/>
        </p:nvSpPr>
        <p:spPr bwMode="auto">
          <a:xfrm>
            <a:off x="876300" y="418465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7" name="TPQuestion"/>
          <p:cNvSpPr>
            <a:spLocks noChangeArrowheads="1"/>
          </p:cNvSpPr>
          <p:nvPr/>
        </p:nvSpPr>
        <p:spPr bwMode="auto">
          <a:xfrm>
            <a:off x="533400" y="1679575"/>
            <a:ext cx="83058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539D"/>
                </a:solidFill>
                <a:cs typeface="Arial" charset="0"/>
              </a:rPr>
              <a:t>Find the distance between </a:t>
            </a:r>
            <a:r>
              <a:rPr lang="en-US" sz="2400" b="1" i="1" dirty="0">
                <a:solidFill>
                  <a:srgbClr val="00539D"/>
                </a:solidFill>
                <a:cs typeface="Arial" charset="0"/>
              </a:rPr>
              <a:t>A</a:t>
            </a:r>
            <a:r>
              <a:rPr lang="en-US" sz="2400" b="1" dirty="0">
                <a:solidFill>
                  <a:srgbClr val="00539D"/>
                </a:solidFill>
                <a:cs typeface="Arial" charset="0"/>
              </a:rPr>
              <a:t>(–3, 4) and </a:t>
            </a:r>
            <a:r>
              <a:rPr lang="en-US" sz="2400" b="1" i="1" dirty="0">
                <a:solidFill>
                  <a:srgbClr val="00539D"/>
                </a:solidFill>
                <a:cs typeface="Arial" charset="0"/>
              </a:rPr>
              <a:t>M</a:t>
            </a:r>
            <a:r>
              <a:rPr lang="en-US" sz="2400" b="1" dirty="0">
                <a:solidFill>
                  <a:srgbClr val="00539D"/>
                </a:solidFill>
                <a:cs typeface="Arial" charset="0"/>
              </a:rPr>
              <a:t>(1, 2).</a:t>
            </a:r>
          </a:p>
        </p:txBody>
      </p:sp>
      <p:pic>
        <p:nvPicPr>
          <p:cNvPr id="28" name="Picture 11" descr="GEO01-03-02-Y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36800"/>
            <a:ext cx="3891714" cy="3891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58605"/>
              </p:ext>
            </p:extLst>
          </p:nvPr>
        </p:nvGraphicFramePr>
        <p:xfrm>
          <a:off x="1480784" y="4138864"/>
          <a:ext cx="596900" cy="455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1" name="Equation" r:id="rId8" imgW="330120" imgH="228600" progId="Equation.DSMT4">
                  <p:embed/>
                </p:oleObj>
              </mc:Choice>
              <mc:Fallback>
                <p:oleObj name="Equation" r:id="rId8" imgW="330120" imgH="228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784" y="4138864"/>
                        <a:ext cx="596900" cy="45569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863666"/>
              </p:ext>
            </p:extLst>
          </p:nvPr>
        </p:nvGraphicFramePr>
        <p:xfrm>
          <a:off x="1460500" y="3200400"/>
          <a:ext cx="5969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2" name="Equation" r:id="rId10" imgW="330120" imgH="228600" progId="Equation.DSMT4">
                  <p:embed/>
                </p:oleObj>
              </mc:Choice>
              <mc:Fallback>
                <p:oleObj name="Equation" r:id="rId10" imgW="33012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3200400"/>
                        <a:ext cx="596900" cy="4556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702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634" y="2362200"/>
            <a:ext cx="1627187" cy="398756"/>
            <a:chOff x="26634" y="2651772"/>
            <a:chExt cx="1627187" cy="398756"/>
          </a:xfrm>
        </p:grpSpPr>
        <p:sp>
          <p:nvSpPr>
            <p:cNvPr id="16" name="Rounded Rectangle 15"/>
            <p:cNvSpPr/>
            <p:nvPr/>
          </p:nvSpPr>
          <p:spPr>
            <a:xfrm>
              <a:off x="53621" y="2651772"/>
              <a:ext cx="1600200" cy="397668"/>
            </a:xfrm>
            <a:prstGeom prst="roundRect">
              <a:avLst>
                <a:gd name="adj" fmla="val 38991"/>
              </a:avLst>
            </a:prstGeom>
            <a:gradFill>
              <a:gsLst>
                <a:gs pos="100000">
                  <a:srgbClr val="339933"/>
                </a:gs>
                <a:gs pos="2000">
                  <a:srgbClr val="339933"/>
                </a:gs>
                <a:gs pos="46000">
                  <a:srgbClr val="006600"/>
                </a:gs>
                <a:gs pos="100000">
                  <a:srgbClr val="7DC4FF"/>
                </a:gs>
              </a:gsLst>
              <a:lin ang="5400000" scaled="1"/>
            </a:gradFill>
            <a:ln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634" y="2669528"/>
              <a:ext cx="1600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effectLst>
                    <a:glow rad="228600">
                      <a:schemeClr val="accent3">
                        <a:satMod val="175000"/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EXAMPLE 3</a:t>
              </a:r>
              <a:endParaRPr lang="en-US" b="1" dirty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Picture 11" descr="GEO01-03-01-Y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055" y="2362200"/>
            <a:ext cx="5440363" cy="9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28600" y="3465512"/>
            <a:ext cx="8020050" cy="420688"/>
            <a:chOff x="228600" y="3340100"/>
            <a:chExt cx="8020050" cy="420688"/>
          </a:xfrm>
        </p:grpSpPr>
        <p:sp>
          <p:nvSpPr>
            <p:cNvPr id="20" name="TPQuestion"/>
            <p:cNvSpPr>
              <a:spLocks noChangeArrowheads="1"/>
            </p:cNvSpPr>
            <p:nvPr/>
          </p:nvSpPr>
          <p:spPr bwMode="auto">
            <a:xfrm>
              <a:off x="228600" y="3340100"/>
              <a:ext cx="8020050" cy="420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>
                <a:lnSpc>
                  <a:spcPct val="90000"/>
                </a:lnSpc>
              </a:pPr>
              <a:r>
                <a:rPr lang="en-US" sz="2400" b="1" dirty="0">
                  <a:solidFill>
                    <a:srgbClr val="00539D"/>
                  </a:solidFill>
                  <a:cs typeface="Arial" charset="0"/>
                </a:rPr>
                <a:t>Use the number line to find </a:t>
              </a:r>
              <a:r>
                <a:rPr lang="en-US" sz="2400" b="1" dirty="0" smtClean="0">
                  <a:solidFill>
                    <a:srgbClr val="00539D"/>
                  </a:solidFill>
                  <a:cs typeface="Arial" charset="0"/>
                </a:rPr>
                <a:t>the midpoint of </a:t>
              </a:r>
              <a:r>
                <a:rPr lang="en-US" sz="2400" b="1" i="1" dirty="0" smtClean="0">
                  <a:solidFill>
                    <a:srgbClr val="00539D"/>
                  </a:solidFill>
                  <a:cs typeface="Arial" charset="0"/>
                </a:rPr>
                <a:t>AX</a:t>
              </a:r>
              <a:r>
                <a:rPr lang="en-US" sz="2400" b="1" dirty="0">
                  <a:solidFill>
                    <a:srgbClr val="00539D"/>
                  </a:solidFill>
                  <a:cs typeface="Arial" charset="0"/>
                </a:rPr>
                <a:t>.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284496" y="3376196"/>
              <a:ext cx="304800" cy="0"/>
            </a:xfrm>
            <a:prstGeom prst="line">
              <a:avLst/>
            </a:prstGeom>
            <a:ln w="38100">
              <a:solidFill>
                <a:srgbClr val="006E9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3"/>
          <p:cNvSpPr txBox="1">
            <a:spLocks noChangeArrowheads="1"/>
          </p:cNvSpPr>
          <p:nvPr/>
        </p:nvSpPr>
        <p:spPr>
          <a:xfrm>
            <a:off x="228600" y="1143000"/>
            <a:ext cx="86868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-9525">
              <a:buFontTx/>
              <a:buNone/>
              <a:tabLst>
                <a:tab pos="685800" algn="l"/>
              </a:tabLst>
            </a:pPr>
            <a:r>
              <a:rPr lang="en-US" b="1" u="sng" dirty="0" smtClean="0">
                <a:latin typeface="Century Gothic" pitchFamily="34" charset="0"/>
              </a:rPr>
              <a:t>midpoint</a:t>
            </a:r>
            <a:r>
              <a:rPr lang="en-US" b="1" dirty="0" smtClean="0">
                <a:latin typeface="Century Gothic" pitchFamily="34" charset="0"/>
              </a:rPr>
              <a:t>:  the point halfway between the endpoints of a segment.  </a:t>
            </a:r>
            <a:endParaRPr lang="en-US" b="1" dirty="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236616" y="1163048"/>
            <a:ext cx="2286000" cy="91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-9525">
              <a:buFontTx/>
              <a:buNone/>
              <a:tabLst>
                <a:tab pos="685800" algn="l"/>
              </a:tabLst>
            </a:pPr>
            <a:r>
              <a:rPr lang="en-US" b="1" u="sng" dirty="0" smtClean="0">
                <a:latin typeface="Century Gothic" pitchFamily="34" charset="0"/>
              </a:rPr>
              <a:t>midpoint</a:t>
            </a:r>
            <a:r>
              <a:rPr lang="en-US" b="1" dirty="0" smtClean="0">
                <a:latin typeface="Century Gothic" pitchFamily="34" charset="0"/>
              </a:rPr>
              <a:t>:</a:t>
            </a:r>
            <a:endParaRPr lang="en-US" b="1" dirty="0"/>
          </a:p>
        </p:txBody>
      </p:sp>
      <p:pic>
        <p:nvPicPr>
          <p:cNvPr id="12" name="Picture 7" descr="11_GEOM_C01-03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" y="4191000"/>
            <a:ext cx="8086725" cy="205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4"/>
          <p:cNvSpPr>
            <a:spLocks noChangeArrowheads="1"/>
          </p:cNvSpPr>
          <p:nvPr/>
        </p:nvSpPr>
        <p:spPr bwMode="auto">
          <a:xfrm>
            <a:off x="6737684" y="3505200"/>
            <a:ext cx="194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-1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84810" y="2793456"/>
            <a:ext cx="88900" cy="88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98267" y="2344175"/>
            <a:ext cx="461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Gothic" pitchFamily="34" charset="0"/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55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3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TPQuestion"/>
          <p:cNvSpPr>
            <a:spLocks noChangeArrowheads="1"/>
          </p:cNvSpPr>
          <p:nvPr/>
        </p:nvSpPr>
        <p:spPr bwMode="auto">
          <a:xfrm>
            <a:off x="476250" y="1514475"/>
            <a:ext cx="790575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 dirty="0" smtClean="0">
                <a:solidFill>
                  <a:srgbClr val="00539D"/>
                </a:solidFill>
                <a:cs typeface="Times New Roman" pitchFamily="18" charset="0"/>
              </a:rPr>
              <a:t>Find the midpoint M of a segment on the number line with endpoints R = -20 and S = 33.</a:t>
            </a:r>
            <a:endParaRPr lang="en-US" sz="2800" b="1" dirty="0">
              <a:solidFill>
                <a:srgbClr val="00539D"/>
              </a:solidFill>
              <a:cs typeface="Times New Roman" pitchFamily="18" charset="0"/>
            </a:endParaRPr>
          </a:p>
        </p:txBody>
      </p:sp>
      <p:pic>
        <p:nvPicPr>
          <p:cNvPr id="17" name="Picture 16" descr="Check Progr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3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124"/>
          <p:cNvSpPr>
            <a:spLocks noChangeArrowheads="1"/>
          </p:cNvSpPr>
          <p:nvPr/>
        </p:nvSpPr>
        <p:spPr bwMode="auto">
          <a:xfrm>
            <a:off x="6324600" y="2590800"/>
            <a:ext cx="194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M = 6.5u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339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8" name="TPQuestion"/>
          <p:cNvSpPr>
            <a:spLocks noChangeArrowheads="1"/>
          </p:cNvSpPr>
          <p:nvPr/>
        </p:nvSpPr>
        <p:spPr bwMode="auto">
          <a:xfrm>
            <a:off x="476250" y="1514475"/>
            <a:ext cx="7905750" cy="86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>
              <a:lnSpc>
                <a:spcPct val="90000"/>
              </a:lnSpc>
            </a:pPr>
            <a:r>
              <a:rPr lang="en-US" sz="2800" b="1" dirty="0" smtClean="0">
                <a:solidFill>
                  <a:srgbClr val="00539D"/>
                </a:solidFill>
                <a:cs typeface="Times New Roman" pitchFamily="18" charset="0"/>
              </a:rPr>
              <a:t>Find the midpoint M of a segment with endpoints F(4, 12) and G(8, 6).</a:t>
            </a:r>
            <a:endParaRPr lang="en-US" sz="2800" b="1" dirty="0">
              <a:solidFill>
                <a:srgbClr val="00539D"/>
              </a:solidFill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24"/>
          <p:cNvSpPr>
            <a:spLocks noChangeArrowheads="1"/>
          </p:cNvSpPr>
          <p:nvPr/>
        </p:nvSpPr>
        <p:spPr bwMode="auto">
          <a:xfrm>
            <a:off x="6553200" y="2090017"/>
            <a:ext cx="19491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M(6, 9)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  <p:pic>
        <p:nvPicPr>
          <p:cNvPr id="21" name="Picture 8" descr="11_GEOM_C01-0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3124200"/>
            <a:ext cx="7991475" cy="291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149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4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533400" y="5980112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>
                <a:solidFill>
                  <a:srgbClr val="00539D"/>
                </a:solidFill>
              </a:rPr>
              <a:t>Answer:</a:t>
            </a:r>
            <a:r>
              <a:rPr lang="en-US" sz="2400">
                <a:solidFill>
                  <a:srgbClr val="E01B22"/>
                </a:solidFill>
              </a:rPr>
              <a:t> 	(–3, 3)</a:t>
            </a:r>
          </a:p>
        </p:txBody>
      </p:sp>
      <p:grpSp>
        <p:nvGrpSpPr>
          <p:cNvPr id="31" name="Group 29"/>
          <p:cNvGrpSpPr>
            <a:grpSpLocks/>
          </p:cNvGrpSpPr>
          <p:nvPr/>
        </p:nvGrpSpPr>
        <p:grpSpPr bwMode="auto">
          <a:xfrm>
            <a:off x="942975" y="1693862"/>
            <a:ext cx="6686550" cy="930275"/>
            <a:chOff x="594" y="858"/>
            <a:chExt cx="4212" cy="586"/>
          </a:xfrm>
        </p:grpSpPr>
        <p:pic>
          <p:nvPicPr>
            <p:cNvPr id="32" name="Picture 20" descr="1-3-4-red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265" b="49829"/>
            <a:stretch>
              <a:fillRect/>
            </a:stretch>
          </p:blipFill>
          <p:spPr bwMode="auto">
            <a:xfrm>
              <a:off x="594" y="858"/>
              <a:ext cx="3819" cy="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7" descr="Eqn2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0" y="864"/>
              <a:ext cx="386" cy="2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76819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pic>
        <p:nvPicPr>
          <p:cNvPr id="36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7089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33400" y="6132513"/>
            <a:ext cx="8229600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12913" indent="-1368425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1943100" algn="l"/>
              </a:tabLst>
            </a:pPr>
            <a:r>
              <a:rPr lang="en-US" sz="2400" b="1" dirty="0">
                <a:solidFill>
                  <a:srgbClr val="00539D"/>
                </a:solidFill>
              </a:rPr>
              <a:t>Answer:</a:t>
            </a:r>
            <a:r>
              <a:rPr lang="en-US" sz="2400" dirty="0">
                <a:solidFill>
                  <a:srgbClr val="E01B22"/>
                </a:solidFill>
              </a:rPr>
              <a:t> 	The coordinates of </a:t>
            </a:r>
            <a:r>
              <a:rPr lang="en-US" sz="2400" i="1" dirty="0">
                <a:solidFill>
                  <a:srgbClr val="E01B22"/>
                </a:solidFill>
              </a:rPr>
              <a:t>D</a:t>
            </a:r>
            <a:r>
              <a:rPr lang="en-US" sz="2400" dirty="0">
                <a:solidFill>
                  <a:srgbClr val="E01B22"/>
                </a:solidFill>
              </a:rPr>
              <a:t> are (–7, 11).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946611" y="3095178"/>
            <a:ext cx="3078162" cy="2400657"/>
          </a:xfrm>
          <a:prstGeom prst="rect">
            <a:avLst/>
          </a:prstGeom>
          <a:solidFill>
            <a:srgbClr val="002060"/>
          </a:solidFill>
          <a:ln w="38100" algn="ctr">
            <a:solidFill>
              <a:srgbClr val="99FF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99FF66"/>
                </a:solidFill>
              </a:rPr>
              <a:t>Cool </a:t>
            </a:r>
            <a:r>
              <a:rPr lang="en-US" dirty="0">
                <a:solidFill>
                  <a:srgbClr val="99FF66"/>
                </a:solidFill>
              </a:rPr>
              <a:t>Tip </a:t>
            </a:r>
            <a:r>
              <a:rPr lang="en-US" dirty="0" smtClean="0">
                <a:solidFill>
                  <a:srgbClr val="99FF66"/>
                </a:solidFill>
              </a:rPr>
              <a:t>#4:</a:t>
            </a:r>
            <a:r>
              <a:rPr lang="en-US" sz="1800" dirty="0">
                <a:solidFill>
                  <a:srgbClr val="99FF66"/>
                </a:solidFill>
              </a:rPr>
              <a:t/>
            </a:r>
            <a:br>
              <a:rPr lang="en-US" sz="1800" dirty="0">
                <a:solidFill>
                  <a:srgbClr val="99FF66"/>
                </a:solidFill>
              </a:rPr>
            </a:br>
            <a:endParaRPr lang="en-US" sz="1800" dirty="0" smtClean="0">
              <a:solidFill>
                <a:srgbClr val="99FF66"/>
              </a:solidFill>
            </a:endParaRPr>
          </a:p>
          <a:p>
            <a:pPr>
              <a:tabLst>
                <a:tab pos="1257300" algn="l"/>
              </a:tabLst>
            </a:pPr>
            <a:r>
              <a:rPr lang="en-US" dirty="0" smtClean="0">
                <a:solidFill>
                  <a:srgbClr val="99FF66"/>
                </a:solidFill>
              </a:rPr>
              <a:t>Endpoint       	</a:t>
            </a:r>
            <a:r>
              <a:rPr lang="en-US" sz="3200" dirty="0" smtClean="0">
                <a:solidFill>
                  <a:srgbClr val="99FF66"/>
                </a:solidFill>
              </a:rPr>
              <a:t>(A , B)</a:t>
            </a:r>
          </a:p>
          <a:p>
            <a:pPr>
              <a:tabLst>
                <a:tab pos="1257300" algn="l"/>
              </a:tabLst>
            </a:pPr>
            <a:r>
              <a:rPr lang="en-US" dirty="0" smtClean="0">
                <a:solidFill>
                  <a:srgbClr val="99FF66"/>
                </a:solidFill>
              </a:rPr>
              <a:t>Midpoint</a:t>
            </a:r>
            <a:r>
              <a:rPr lang="en-US" sz="3200" dirty="0">
                <a:solidFill>
                  <a:srgbClr val="99FF66"/>
                </a:solidFill>
              </a:rPr>
              <a:t> </a:t>
            </a:r>
            <a:r>
              <a:rPr lang="en-US" sz="3200" dirty="0" smtClean="0">
                <a:solidFill>
                  <a:srgbClr val="99FF66"/>
                </a:solidFill>
              </a:rPr>
              <a:t> 	(C , D)</a:t>
            </a:r>
            <a:endParaRPr lang="en-US" dirty="0" smtClean="0">
              <a:solidFill>
                <a:srgbClr val="99FF66"/>
              </a:solidFill>
            </a:endParaRPr>
          </a:p>
          <a:p>
            <a:pPr>
              <a:tabLst>
                <a:tab pos="1257300" algn="l"/>
              </a:tabLst>
            </a:pPr>
            <a:r>
              <a:rPr lang="en-US" dirty="0" smtClean="0">
                <a:solidFill>
                  <a:srgbClr val="99FF66"/>
                </a:solidFill>
              </a:rPr>
              <a:t>Endpoint       	</a:t>
            </a:r>
            <a:r>
              <a:rPr lang="en-US" sz="3200" dirty="0" smtClean="0">
                <a:solidFill>
                  <a:srgbClr val="99FF66"/>
                </a:solidFill>
              </a:rPr>
              <a:t>(? , ?)</a:t>
            </a:r>
            <a:endParaRPr lang="en-US" sz="1800" dirty="0">
              <a:solidFill>
                <a:srgbClr val="99FF66"/>
              </a:solidFill>
            </a:endParaRPr>
          </a:p>
          <a:p>
            <a:endParaRPr lang="en-US" sz="1800" dirty="0">
              <a:solidFill>
                <a:srgbClr val="99FF66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8308811" y="4409450"/>
            <a:ext cx="457200" cy="743128"/>
          </a:xfrm>
          <a:prstGeom prst="curvedLeftArrow">
            <a:avLst>
              <a:gd name="adj1" fmla="val 25000"/>
              <a:gd name="adj2" fmla="val 92857"/>
              <a:gd name="adj3" fmla="val 488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8308811" y="3857178"/>
            <a:ext cx="457200" cy="743128"/>
          </a:xfrm>
          <a:prstGeom prst="curvedLeftArrow">
            <a:avLst>
              <a:gd name="adj1" fmla="val 25000"/>
              <a:gd name="adj2" fmla="val 92857"/>
              <a:gd name="adj3" fmla="val 488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flipH="1">
            <a:off x="6784811" y="4409450"/>
            <a:ext cx="457200" cy="743128"/>
          </a:xfrm>
          <a:prstGeom prst="curvedLeftArrow">
            <a:avLst>
              <a:gd name="adj1" fmla="val 25000"/>
              <a:gd name="adj2" fmla="val 92857"/>
              <a:gd name="adj3" fmla="val 488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flipH="1">
            <a:off x="6784811" y="3857178"/>
            <a:ext cx="457200" cy="743128"/>
          </a:xfrm>
          <a:prstGeom prst="curvedLeftArrow">
            <a:avLst>
              <a:gd name="adj1" fmla="val 25000"/>
              <a:gd name="adj2" fmla="val 92857"/>
              <a:gd name="adj3" fmla="val 488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5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utoUpdateAnimBg="0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>
          <a:xfrm>
            <a:off x="5486400" y="7285037"/>
            <a:ext cx="3657600" cy="1825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 4</a:t>
            </a:r>
            <a:endParaRPr lang="en-US"/>
          </a:p>
        </p:txBody>
      </p:sp>
      <p:sp>
        <p:nvSpPr>
          <p:cNvPr id="22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2450" y="3009900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(3.5, 1)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(–10, 13)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(15, –1)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>
                <a:solidFill>
                  <a:srgbClr val="000000"/>
                </a:solidFill>
                <a:sym typeface="Symbol" pitchFamily="18" charset="2"/>
              </a:rPr>
              <a:t>	(17, –11)</a:t>
            </a: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52450" y="57912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5" name="Group 15"/>
          <p:cNvGrpSpPr>
            <a:grpSpLocks/>
          </p:cNvGrpSpPr>
          <p:nvPr/>
        </p:nvGrpSpPr>
        <p:grpSpPr bwMode="auto">
          <a:xfrm>
            <a:off x="533400" y="1752601"/>
            <a:ext cx="7924800" cy="954088"/>
            <a:chOff x="528" y="874"/>
            <a:chExt cx="4992" cy="601"/>
          </a:xfrm>
        </p:grpSpPr>
        <p:sp>
          <p:nvSpPr>
            <p:cNvPr id="26" name="Text Box 11"/>
            <p:cNvSpPr txBox="1">
              <a:spLocks noChangeArrowheads="1"/>
            </p:cNvSpPr>
            <p:nvPr/>
          </p:nvSpPr>
          <p:spPr bwMode="auto">
            <a:xfrm>
              <a:off x="528" y="874"/>
              <a:ext cx="499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00539D"/>
                  </a:solidFill>
                </a:rPr>
                <a:t>Find the coordinates of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R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dirty="0">
                  <a:solidFill>
                    <a:srgbClr val="00539D"/>
                  </a:solidFill>
                </a:rPr>
                <a:t>if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N</a:t>
              </a:r>
              <a:r>
                <a:rPr lang="en-US" sz="2800" dirty="0">
                  <a:solidFill>
                    <a:srgbClr val="00539D"/>
                  </a:solidFill>
                </a:rPr>
                <a:t> (8, –3) </a:t>
              </a:r>
              <a:r>
                <a:rPr lang="en-US" sz="2800" b="1" dirty="0">
                  <a:solidFill>
                    <a:srgbClr val="00539D"/>
                  </a:solidFill>
                </a:rPr>
                <a:t>is the midpoint</a:t>
              </a:r>
              <a:br>
                <a:rPr lang="en-US" sz="2800" b="1" dirty="0">
                  <a:solidFill>
                    <a:srgbClr val="00539D"/>
                  </a:solidFill>
                </a:rPr>
              </a:br>
              <a:r>
                <a:rPr lang="en-US" sz="2800" b="1" dirty="0">
                  <a:solidFill>
                    <a:srgbClr val="00539D"/>
                  </a:solidFill>
                </a:rPr>
                <a:t>of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RS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dirty="0">
                  <a:solidFill>
                    <a:srgbClr val="00539D"/>
                  </a:solidFill>
                </a:rPr>
                <a:t>and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i="1" dirty="0">
                  <a:solidFill>
                    <a:srgbClr val="00539D"/>
                  </a:solidFill>
                </a:rPr>
                <a:t>S</a:t>
              </a:r>
              <a:r>
                <a:rPr lang="en-US" sz="2800" dirty="0">
                  <a:solidFill>
                    <a:srgbClr val="00539D"/>
                  </a:solidFill>
                </a:rPr>
                <a:t> </a:t>
              </a:r>
              <a:r>
                <a:rPr lang="en-US" sz="2800" b="1" dirty="0">
                  <a:solidFill>
                    <a:srgbClr val="00539D"/>
                  </a:solidFill>
                </a:rPr>
                <a:t>has coordinates</a:t>
              </a:r>
              <a:r>
                <a:rPr lang="en-US" sz="2800" dirty="0">
                  <a:solidFill>
                    <a:srgbClr val="00539D"/>
                  </a:solidFill>
                </a:rPr>
                <a:t> (–1, 5).</a:t>
              </a:r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846" y="1152"/>
              <a:ext cx="240" cy="0"/>
            </a:xfrm>
            <a:prstGeom prst="line">
              <a:avLst/>
            </a:prstGeom>
            <a:noFill/>
            <a:ln w="25400">
              <a:solidFill>
                <a:srgbClr val="00539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4" name="Picture 8" descr="Check Progres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862" y="1010590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455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17766" name="TPQuestion"/>
          <p:cNvSpPr>
            <a:spLocks noChangeArrowheads="1"/>
          </p:cNvSpPr>
          <p:nvPr/>
        </p:nvSpPr>
        <p:spPr bwMode="auto">
          <a:xfrm>
            <a:off x="476250" y="1734145"/>
            <a:ext cx="8020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Find the 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2</a:t>
            </a:r>
            <a:r>
              <a:rPr lang="en-US" sz="2400" b="1" baseline="30000" dirty="0" smtClean="0">
                <a:solidFill>
                  <a:srgbClr val="006E9E"/>
                </a:solidFill>
                <a:latin typeface="Century Gothic" pitchFamily="34" charset="0"/>
              </a:rPr>
              <a:t>nd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 endpoint if the midpoint is (</a:t>
            </a:r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120,-98) and 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the 1</a:t>
            </a:r>
            <a:r>
              <a:rPr lang="en-US" sz="2400" b="1" baseline="30000" dirty="0" smtClean="0">
                <a:solidFill>
                  <a:srgbClr val="006E9E"/>
                </a:solidFill>
                <a:latin typeface="Century Gothic" pitchFamily="34" charset="0"/>
              </a:rPr>
              <a:t>st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 endpoint is (-</a:t>
            </a:r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312, 21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).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9800" y="2819400"/>
            <a:ext cx="2763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CHECK </a:t>
            </a:r>
            <a:r>
              <a:rPr lang="en-US" sz="5400" dirty="0" smtClean="0">
                <a:latin typeface="Wingdings" pitchFamily="2" charset="2"/>
              </a:rPr>
              <a:t>ü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7038" y="3040146"/>
            <a:ext cx="4924162" cy="571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lnSpc>
                <a:spcPct val="119000"/>
              </a:lnSpc>
            </a:pPr>
            <a:r>
              <a:rPr lang="de-DE" sz="2800" b="1" dirty="0">
                <a:solidFill>
                  <a:srgbClr val="004E9A"/>
                </a:solidFill>
              </a:rPr>
              <a:t>Answer:  </a:t>
            </a:r>
            <a:r>
              <a:rPr lang="de-DE" sz="2800" b="1" dirty="0" smtClean="0">
                <a:solidFill>
                  <a:srgbClr val="FF0000"/>
                </a:solidFill>
              </a:rPr>
              <a:t>endpoint (552, -217)</a:t>
            </a:r>
            <a:endParaRPr lang="de-DE" sz="1000" kern="14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44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8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17766" name="TPQuestion"/>
          <p:cNvSpPr>
            <a:spLocks noChangeArrowheads="1"/>
          </p:cNvSpPr>
          <p:nvPr/>
        </p:nvSpPr>
        <p:spPr bwMode="auto">
          <a:xfrm>
            <a:off x="476250" y="1734145"/>
            <a:ext cx="80200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Find the midpoint and distance of the segment with endpoints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:  (12,-11) </a:t>
            </a:r>
            <a:r>
              <a:rPr lang="en-US" sz="2400" b="1" dirty="0">
                <a:solidFill>
                  <a:srgbClr val="006E9E"/>
                </a:solidFill>
                <a:latin typeface="Century Gothic" pitchFamily="34" charset="0"/>
              </a:rPr>
              <a:t>and 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(24, 5)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1868" y="2514600"/>
            <a:ext cx="2628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CHECK </a:t>
            </a:r>
            <a:r>
              <a:rPr lang="en-US" sz="5400" dirty="0">
                <a:latin typeface="Arial" pitchFamily="34" charset="0"/>
                <a:cs typeface="Arial" pitchFamily="34" charset="0"/>
              </a:rPr>
              <a:t>?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5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780" y="2735346"/>
            <a:ext cx="4924162" cy="1084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lnSpc>
                <a:spcPct val="119000"/>
              </a:lnSpc>
            </a:pPr>
            <a:r>
              <a:rPr lang="de-DE" sz="2800" b="1" dirty="0">
                <a:solidFill>
                  <a:srgbClr val="004E9A"/>
                </a:solidFill>
              </a:rPr>
              <a:t>Answer:  </a:t>
            </a:r>
            <a:r>
              <a:rPr lang="de-DE" sz="2800" b="1" dirty="0">
                <a:solidFill>
                  <a:srgbClr val="FF0000"/>
                </a:solidFill>
              </a:rPr>
              <a:t>Midpoint </a:t>
            </a:r>
            <a:r>
              <a:rPr lang="de-DE" sz="2800" b="1" dirty="0" smtClean="0">
                <a:solidFill>
                  <a:srgbClr val="FF0000"/>
                </a:solidFill>
              </a:rPr>
              <a:t>(18, </a:t>
            </a:r>
            <a:r>
              <a:rPr lang="de-DE" sz="2800" b="1" dirty="0">
                <a:solidFill>
                  <a:srgbClr val="FF0000"/>
                </a:solidFill>
              </a:rPr>
              <a:t>-</a:t>
            </a:r>
            <a:r>
              <a:rPr lang="de-DE" sz="2800" b="1" dirty="0" smtClean="0">
                <a:solidFill>
                  <a:srgbClr val="FF0000"/>
                </a:solidFill>
              </a:rPr>
              <a:t>3)</a:t>
            </a:r>
            <a:br>
              <a:rPr lang="de-DE" sz="2800" b="1" dirty="0" smtClean="0">
                <a:solidFill>
                  <a:srgbClr val="FF0000"/>
                </a:solidFill>
              </a:rPr>
            </a:br>
            <a:r>
              <a:rPr lang="de-DE" sz="2800" b="1" dirty="0" smtClean="0">
                <a:solidFill>
                  <a:srgbClr val="FF0000"/>
                </a:solidFill>
              </a:rPr>
              <a:t>dist = 20 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40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8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6</a:t>
            </a:r>
          </a:p>
        </p:txBody>
      </p:sp>
      <p:pic>
        <p:nvPicPr>
          <p:cNvPr id="99332" name="Picture 4" descr="GEO01-03-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374900"/>
            <a:ext cx="4495800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335" name="Picture 7" descr="GEO_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704975"/>
            <a:ext cx="7896225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6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40" descr="GEO_3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33" r="24527" b="11440"/>
          <a:stretch>
            <a:fillRect/>
          </a:stretch>
        </p:blipFill>
        <p:spPr bwMode="auto">
          <a:xfrm>
            <a:off x="1009650" y="5943600"/>
            <a:ext cx="759618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79243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-228600" y="1219200"/>
            <a:ext cx="9067800" cy="4648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indent="-447675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1.3 Distance </a:t>
            </a:r>
            <a:r>
              <a:rPr lang="en-US" b="1" smtClean="0">
                <a:latin typeface="Century Gothic" pitchFamily="34" charset="0"/>
                <a:cs typeface="Times New Roman" pitchFamily="18" charset="0"/>
              </a:rPr>
              <a:t>and Midpoints</a:t>
            </a:r>
            <a:endParaRPr lang="en-US" b="1" dirty="0" smtClean="0">
              <a:latin typeface="Century Gothic" pitchFamily="34" charset="0"/>
              <a:cs typeface="Times New Roman" pitchFamily="18" charset="0"/>
            </a:endParaRPr>
          </a:p>
          <a:p>
            <a:pPr marL="914400" indent="-447675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 </a:t>
            </a:r>
            <a:endParaRPr lang="en-US" sz="2800" b="1" dirty="0" smtClean="0">
              <a:latin typeface="Century Gothic" pitchFamily="34" charset="0"/>
              <a:cs typeface="Times New Roman" pitchFamily="18" charset="0"/>
            </a:endParaRPr>
          </a:p>
          <a:p>
            <a:pPr marL="914400" indent="-447675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sz="2800" b="1" dirty="0" smtClean="0">
                <a:latin typeface="Century Gothic" pitchFamily="34" charset="0"/>
                <a:cs typeface="Times New Roman" pitchFamily="18" charset="0"/>
              </a:rPr>
              <a:t>Objective:</a:t>
            </a: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AutoNum type="arabicPeriod"/>
              <a:tabLst>
                <a:tab pos="914400" algn="l"/>
              </a:tabLst>
            </a:pPr>
            <a:r>
              <a:rPr lang="en-US" sz="2800" b="1" dirty="0">
                <a:latin typeface="Century Gothic" pitchFamily="34" charset="0"/>
                <a:cs typeface="Times New Roman" pitchFamily="18" charset="0"/>
              </a:rPr>
              <a:t>Find the distance between two points.</a:t>
            </a: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AutoNum type="arabicPeriod"/>
              <a:tabLst>
                <a:tab pos="914400" algn="l"/>
              </a:tabLst>
            </a:pPr>
            <a:r>
              <a:rPr lang="en-US" sz="2800" b="1" dirty="0">
                <a:latin typeface="Century Gothic" pitchFamily="34" charset="0"/>
                <a:cs typeface="Times New Roman" pitchFamily="18" charset="0"/>
              </a:rPr>
              <a:t>Find the midpoint of a segment.</a:t>
            </a: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None/>
              <a:tabLst>
                <a:tab pos="914400" algn="l"/>
              </a:tabLst>
            </a:pPr>
            <a:endParaRPr lang="en-US" sz="2800" b="1" dirty="0" smtClean="0">
              <a:latin typeface="Century Gothic" pitchFamily="34" charset="0"/>
              <a:cs typeface="Times New Roman" pitchFamily="18" charset="0"/>
            </a:endParaRPr>
          </a:p>
          <a:p>
            <a:pPr marL="914400" indent="-447675">
              <a:spcBef>
                <a:spcPct val="0"/>
              </a:spcBef>
              <a:buClr>
                <a:schemeClr val="tx1"/>
              </a:buClr>
              <a:buFontTx/>
              <a:buNone/>
              <a:tabLst>
                <a:tab pos="914400" algn="l"/>
              </a:tabLst>
            </a:pPr>
            <a:r>
              <a:rPr lang="en-US" sz="2800" b="1" dirty="0" smtClean="0">
                <a:latin typeface="Century Gothic" pitchFamily="34" charset="0"/>
                <a:cs typeface="Times New Roman" pitchFamily="18" charset="0"/>
              </a:rPr>
              <a:t>Vocabulary: </a:t>
            </a:r>
          </a:p>
          <a:p>
            <a:pPr marL="912813" lvl="1" indent="-11113">
              <a:spcBef>
                <a:spcPct val="0"/>
              </a:spcBef>
              <a:buFontTx/>
              <a:buNone/>
              <a:tabLst>
                <a:tab pos="914400" algn="l"/>
              </a:tabLst>
            </a:pPr>
            <a:r>
              <a:rPr lang="en-US" b="1" dirty="0" smtClean="0">
                <a:latin typeface="Century Gothic" pitchFamily="34" charset="0"/>
                <a:cs typeface="Times New Roman" pitchFamily="18" charset="0"/>
              </a:rPr>
              <a:t>Distance, irrational number, midpoint, segment bisector</a:t>
            </a:r>
            <a:endParaRPr lang="en-US" b="1" dirty="0"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9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6</a:t>
            </a:r>
          </a:p>
        </p:txBody>
      </p:sp>
      <p:sp>
        <p:nvSpPr>
          <p:cNvPr id="118789" name="TPAnswers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1937104" y="1737303"/>
            <a:ext cx="2790825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A.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1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B.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10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C.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5</a:t>
            </a:r>
          </a:p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>
                <a:solidFill>
                  <a:srgbClr val="00539D"/>
                </a:solidFill>
                <a:sym typeface="Symbol" pitchFamily="18" charset="2"/>
              </a:rPr>
              <a:t>D.</a:t>
            </a:r>
            <a:r>
              <a:rPr lang="pt-BR" sz="2400" b="1" dirty="0">
                <a:solidFill>
                  <a:srgbClr val="000000"/>
                </a:solidFill>
                <a:sym typeface="Symbol" pitchFamily="18" charset="2"/>
              </a:rPr>
              <a:t>	3</a:t>
            </a: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-1937104" y="2664279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18792" name="Picture 8" descr="Check Progres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11238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4" name="Picture 10" descr="GEO_3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73" b="35130"/>
          <a:stretch>
            <a:fillRect/>
          </a:stretch>
        </p:blipFill>
        <p:spPr bwMode="auto">
          <a:xfrm>
            <a:off x="819150" y="1741488"/>
            <a:ext cx="784860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795" name="Picture 11" descr="GEO01-03-06-Y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333625"/>
            <a:ext cx="58293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6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6400" y="3908578"/>
            <a:ext cx="72643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Take the answer and 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check on your own time.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TPAnswers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0987" y="2545991"/>
            <a:ext cx="2790825" cy="42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3400" indent="-533400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sz="2400" b="1" dirty="0" smtClean="0">
                <a:solidFill>
                  <a:srgbClr val="FF0000"/>
                </a:solidFill>
                <a:sym typeface="Symbol" pitchFamily="18" charset="2"/>
              </a:rPr>
              <a:t>ANSWER: </a:t>
            </a:r>
            <a:r>
              <a:rPr lang="pt-BR" sz="2400" b="1" dirty="0" smtClean="0">
                <a:solidFill>
                  <a:srgbClr val="00539D"/>
                </a:solidFill>
                <a:sym typeface="Symbol" pitchFamily="18" charset="2"/>
              </a:rPr>
              <a:t>AC = 10</a:t>
            </a:r>
            <a:endParaRPr lang="pt-BR" sz="2400" b="1" dirty="0">
              <a:solidFill>
                <a:srgbClr val="000000"/>
              </a:solidFill>
              <a:sym typeface="Symbol" pitchFamily="18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17766" name="TPQuestion"/>
          <p:cNvSpPr>
            <a:spLocks noChangeArrowheads="1"/>
          </p:cNvSpPr>
          <p:nvPr/>
        </p:nvSpPr>
        <p:spPr bwMode="auto">
          <a:xfrm>
            <a:off x="152400" y="1734145"/>
            <a:ext cx="8763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Given that M is the midpoint of AB and that AM = 2x + 5y, BM = 52’, and AB = 10x + 10y + 24, find the values of x, y and AB.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6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1780" y="3030336"/>
            <a:ext cx="4924162" cy="1117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lnSpc>
                <a:spcPct val="119000"/>
              </a:lnSpc>
            </a:pPr>
            <a:r>
              <a:rPr lang="de-DE" sz="2800" b="1" dirty="0">
                <a:solidFill>
                  <a:srgbClr val="004E9A"/>
                </a:solidFill>
              </a:rPr>
              <a:t>Answer: </a:t>
            </a:r>
            <a:r>
              <a:rPr lang="de-DE" sz="2800" b="1" dirty="0" smtClean="0">
                <a:solidFill>
                  <a:srgbClr val="FF0000"/>
                </a:solidFill>
              </a:rPr>
              <a:t>(-4, 12)</a:t>
            </a:r>
            <a:br>
              <a:rPr lang="de-DE" sz="2800" b="1" dirty="0" smtClean="0">
                <a:solidFill>
                  <a:srgbClr val="FF0000"/>
                </a:solidFill>
              </a:rPr>
            </a:br>
            <a:r>
              <a:rPr lang="de-DE" sz="2800" b="1" dirty="0" smtClean="0">
                <a:solidFill>
                  <a:srgbClr val="FF0000"/>
                </a:solidFill>
              </a:rPr>
              <a:t>AB = 104 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876800" y="1797645"/>
            <a:ext cx="304800" cy="0"/>
          </a:xfrm>
          <a:prstGeom prst="line">
            <a:avLst/>
          </a:prstGeom>
          <a:ln w="38100">
            <a:solidFill>
              <a:srgbClr val="006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76800" y="3030336"/>
            <a:ext cx="2763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CHECK </a:t>
            </a:r>
            <a:r>
              <a:rPr lang="en-US" sz="5400" dirty="0" smtClean="0">
                <a:latin typeface="Wingdings" pitchFamily="2" charset="2"/>
              </a:rPr>
              <a:t>ü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7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3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5</a:t>
            </a:r>
          </a:p>
        </p:txBody>
      </p:sp>
      <p:sp>
        <p:nvSpPr>
          <p:cNvPr id="117766" name="TPQuestion"/>
          <p:cNvSpPr>
            <a:spLocks noChangeArrowheads="1"/>
          </p:cNvSpPr>
          <p:nvPr/>
        </p:nvSpPr>
        <p:spPr bwMode="auto">
          <a:xfrm>
            <a:off x="152400" y="1734145"/>
            <a:ext cx="8763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Points B and C are the trisection points of AD.  </a:t>
            </a:r>
          </a:p>
          <a:p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If AB = x</a:t>
            </a:r>
            <a:r>
              <a:rPr lang="en-US" sz="2400" b="1" baseline="30000" dirty="0">
                <a:solidFill>
                  <a:srgbClr val="006E9E"/>
                </a:solidFill>
                <a:latin typeface="Century Gothic" pitchFamily="34" charset="0"/>
              </a:rPr>
              <a:t>2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 + 4x and BC = 2x</a:t>
            </a:r>
            <a:r>
              <a:rPr lang="en-US" sz="2400" b="1" baseline="30000" dirty="0" smtClean="0">
                <a:solidFill>
                  <a:srgbClr val="006E9E"/>
                </a:solidFill>
                <a:latin typeface="Century Gothic" pitchFamily="34" charset="0"/>
              </a:rPr>
              <a:t>2</a:t>
            </a:r>
            <a:r>
              <a:rPr lang="en-US" sz="2400" b="1" dirty="0" smtClean="0">
                <a:solidFill>
                  <a:srgbClr val="006E9E"/>
                </a:solidFill>
                <a:latin typeface="Century Gothic" pitchFamily="34" charset="0"/>
              </a:rPr>
              <a:t>, find the value of x and AC.</a:t>
            </a:r>
            <a:endParaRPr lang="en-US" sz="2400" b="1" dirty="0">
              <a:solidFill>
                <a:srgbClr val="006E9E"/>
              </a:solidFill>
              <a:latin typeface="Century Gothic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6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37497" y="838200"/>
            <a:ext cx="30393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Honors Up!</a:t>
            </a:r>
            <a:endParaRPr lang="en-US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6734" y="5943600"/>
            <a:ext cx="4924162" cy="60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lnSpc>
                <a:spcPct val="119000"/>
              </a:lnSpc>
            </a:pPr>
            <a:r>
              <a:rPr lang="de-DE" sz="2800" b="1" dirty="0">
                <a:solidFill>
                  <a:srgbClr val="004E9A"/>
                </a:solidFill>
              </a:rPr>
              <a:t>Answer: </a:t>
            </a:r>
            <a:r>
              <a:rPr lang="de-DE" sz="2800" b="1" dirty="0" smtClean="0">
                <a:solidFill>
                  <a:srgbClr val="FF0000"/>
                </a:solidFill>
              </a:rPr>
              <a:t>x = 4, AC = 64 u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375400" y="1797645"/>
            <a:ext cx="304800" cy="0"/>
          </a:xfrm>
          <a:prstGeom prst="line">
            <a:avLst/>
          </a:prstGeom>
          <a:ln w="38100">
            <a:solidFill>
              <a:srgbClr val="006E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923415" y="3030336"/>
            <a:ext cx="27633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CHECK </a:t>
            </a:r>
            <a:r>
              <a:rPr lang="en-US" sz="5400" dirty="0" smtClean="0">
                <a:latin typeface="Wingdings" pitchFamily="2" charset="2"/>
              </a:rPr>
              <a:t>ü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405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autoUpdateAnimBg="0"/>
      <p:bldP spid="3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en-US" b="1" dirty="0" smtClean="0"/>
              <a:t>Assignment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28800"/>
            <a:ext cx="4038600" cy="4419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</a:rPr>
              <a:t>Due tomorrow:</a:t>
            </a:r>
          </a:p>
          <a:p>
            <a:pPr>
              <a:defRPr/>
            </a:pPr>
            <a:r>
              <a:rPr lang="en-US" b="1" dirty="0" smtClean="0">
                <a:latin typeface="Century Gothic" pitchFamily="34" charset="0"/>
              </a:rPr>
              <a:t>1.3 P. 31-33 </a:t>
            </a:r>
          </a:p>
          <a:p>
            <a:pPr marL="0" indent="0">
              <a:buNone/>
              <a:defRPr/>
            </a:pPr>
            <a:r>
              <a:rPr lang="en-US" b="1" dirty="0" smtClean="0">
                <a:latin typeface="Century Gothic" pitchFamily="34" charset="0"/>
              </a:rPr>
              <a:t># </a:t>
            </a:r>
            <a:r>
              <a:rPr lang="en-US" b="1" dirty="0" smtClean="0">
                <a:latin typeface="Century Gothic" pitchFamily="34" charset="0"/>
              </a:rPr>
              <a:t>24, </a:t>
            </a:r>
            <a:r>
              <a:rPr lang="en-US" b="1" dirty="0" smtClean="0">
                <a:latin typeface="Century Gothic" pitchFamily="34" charset="0"/>
              </a:rPr>
              <a:t>45, 47</a:t>
            </a:r>
            <a:r>
              <a:rPr lang="en-US" b="1" dirty="0" smtClean="0">
                <a:latin typeface="Century Gothic" pitchFamily="34" charset="0"/>
              </a:rPr>
              <a:t>, 56 &amp; 1.3 More Practice</a:t>
            </a:r>
          </a:p>
          <a:p>
            <a:pPr marL="0" indent="0">
              <a:buNone/>
              <a:defRPr/>
            </a:pPr>
            <a:endParaRPr lang="en-US" b="1" dirty="0">
              <a:latin typeface="Century Gothic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en-US" b="1" dirty="0" smtClean="0">
                <a:latin typeface="Century Gothic" pitchFamily="34" charset="0"/>
              </a:rPr>
              <a:t>*Go to website for </a:t>
            </a:r>
            <a:br>
              <a:rPr lang="en-US" b="1" dirty="0" smtClean="0">
                <a:latin typeface="Century Gothic" pitchFamily="34" charset="0"/>
              </a:rPr>
            </a:br>
            <a:r>
              <a:rPr lang="en-US" b="1" dirty="0" smtClean="0">
                <a:latin typeface="Century Gothic" pitchFamily="34" charset="0"/>
              </a:rPr>
              <a:t>  answers</a:t>
            </a:r>
          </a:p>
          <a:p>
            <a:pPr>
              <a:buFontTx/>
              <a:buNone/>
              <a:defRPr/>
            </a:pPr>
            <a:endParaRPr lang="en-US" b="1" dirty="0" smtClean="0">
              <a:latin typeface="Century Gothic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81000" y="2133600"/>
            <a:ext cx="4114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chemeClr val="tx1"/>
                </a:solidFill>
                <a:latin typeface="AbcDNManuscript" pitchFamily="2" charset="0"/>
                <a:hlinkClick r:id="rId2"/>
              </a:rPr>
              <a:t>I can't change the direction of the wind, but I can adjust my sails to always reach my destination.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algn="l"/>
            <a:endParaRPr lang="en-US" b="1" dirty="0">
              <a:solidFill>
                <a:schemeClr val="tx1"/>
              </a:solidFill>
              <a:latin typeface="Century Gothic" pitchFamily="34" charset="0"/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itchFamily="34" charset="0"/>
              </a:rPr>
              <a:t>Jimmy Dean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r">
              <a:buFontTx/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812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28600" y="1143000"/>
            <a:ext cx="85344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" indent="-9525">
              <a:buFontTx/>
              <a:buNone/>
              <a:tabLst>
                <a:tab pos="685800" algn="l"/>
              </a:tabLst>
            </a:pPr>
            <a:r>
              <a:rPr lang="en-US" b="1" u="sng" dirty="0" smtClean="0">
                <a:latin typeface="Century Gothic" pitchFamily="34" charset="0"/>
              </a:rPr>
              <a:t>Distance between 2 points</a:t>
            </a:r>
            <a:r>
              <a:rPr lang="en-US" b="1" dirty="0" smtClean="0">
                <a:latin typeface="Century Gothic" pitchFamily="34" charset="0"/>
              </a:rPr>
              <a:t>: the length of the line segment with those points as the endpoints</a:t>
            </a:r>
            <a:endParaRPr lang="en-US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5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6200" y="1066800"/>
            <a:ext cx="79248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u="sng" dirty="0">
                <a:latin typeface="Century Gothic" pitchFamily="34" charset="0"/>
                <a:cs typeface="Times New Roman" pitchFamily="18" charset="0"/>
              </a:rPr>
              <a:t>Ruler Postulate: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800" b="1" dirty="0">
                <a:latin typeface="Century Gothic" pitchFamily="34" charset="0"/>
                <a:cs typeface="Times New Roman" pitchFamily="18" charset="0"/>
              </a:rPr>
              <a:t>Any point on a line can be matched to a real number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533400" y="32004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lg" len="med"/>
            <a:tailEnd type="oval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81000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696200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B</a:t>
            </a:r>
          </a:p>
        </p:txBody>
      </p:sp>
      <p:sp>
        <p:nvSpPr>
          <p:cNvPr id="27767" name="Text Box 119"/>
          <p:cNvSpPr txBox="1">
            <a:spLocks noChangeArrowheads="1"/>
          </p:cNvSpPr>
          <p:nvPr/>
        </p:nvSpPr>
        <p:spPr bwMode="auto">
          <a:xfrm>
            <a:off x="228600" y="3276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4.3</a:t>
            </a:r>
          </a:p>
        </p:txBody>
      </p:sp>
      <p:sp>
        <p:nvSpPr>
          <p:cNvPr id="27768" name="Text Box 120"/>
          <p:cNvSpPr txBox="1">
            <a:spLocks noChangeArrowheads="1"/>
          </p:cNvSpPr>
          <p:nvPr/>
        </p:nvSpPr>
        <p:spPr bwMode="auto">
          <a:xfrm>
            <a:off x="7597775" y="3276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6.8</a:t>
            </a:r>
          </a:p>
        </p:txBody>
      </p:sp>
      <p:sp>
        <p:nvSpPr>
          <p:cNvPr id="27769" name="Line 121"/>
          <p:cNvSpPr>
            <a:spLocks noChangeShapeType="1"/>
          </p:cNvSpPr>
          <p:nvPr/>
        </p:nvSpPr>
        <p:spPr bwMode="auto">
          <a:xfrm>
            <a:off x="2895600" y="32004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70" name="Text Box 122"/>
          <p:cNvSpPr txBox="1">
            <a:spLocks noChangeArrowheads="1"/>
          </p:cNvSpPr>
          <p:nvPr/>
        </p:nvSpPr>
        <p:spPr bwMode="auto">
          <a:xfrm>
            <a:off x="2949575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C</a:t>
            </a:r>
          </a:p>
        </p:txBody>
      </p:sp>
      <p:sp>
        <p:nvSpPr>
          <p:cNvPr id="27771" name="Text Box 123"/>
          <p:cNvSpPr txBox="1">
            <a:spLocks noChangeArrowheads="1"/>
          </p:cNvSpPr>
          <p:nvPr/>
        </p:nvSpPr>
        <p:spPr bwMode="auto">
          <a:xfrm>
            <a:off x="2797175" y="3276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5.2</a:t>
            </a:r>
          </a:p>
        </p:txBody>
      </p:sp>
      <p:sp>
        <p:nvSpPr>
          <p:cNvPr id="27773" name="Line 125"/>
          <p:cNvSpPr>
            <a:spLocks noChangeShapeType="1"/>
          </p:cNvSpPr>
          <p:nvPr/>
        </p:nvSpPr>
        <p:spPr bwMode="auto">
          <a:xfrm flipH="1">
            <a:off x="130175" y="3200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74" name="Line 126"/>
          <p:cNvSpPr>
            <a:spLocks noChangeShapeType="1"/>
          </p:cNvSpPr>
          <p:nvPr/>
        </p:nvSpPr>
        <p:spPr bwMode="auto">
          <a:xfrm flipV="1">
            <a:off x="7543800" y="3200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24"/>
          <p:cNvSpPr>
            <a:spLocks noChangeArrowheads="1"/>
          </p:cNvSpPr>
          <p:nvPr/>
        </p:nvSpPr>
        <p:spPr bwMode="auto">
          <a:xfrm>
            <a:off x="228600" y="4281235"/>
            <a:ext cx="7924800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>
                <a:latin typeface="Century Gothic" pitchFamily="34" charset="0"/>
                <a:cs typeface="Times New Roman" pitchFamily="18" charset="0"/>
              </a:rPr>
              <a:t>Find AB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>
                <a:latin typeface="Century Gothic" pitchFamily="34" charset="0"/>
                <a:cs typeface="Times New Roman" pitchFamily="18" charset="0"/>
              </a:rPr>
              <a:t>Find BC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>
                <a:latin typeface="Century Gothic" pitchFamily="34" charset="0"/>
                <a:cs typeface="Times New Roman" pitchFamily="18" charset="0"/>
              </a:rPr>
              <a:t>Find CA</a:t>
            </a:r>
          </a:p>
        </p:txBody>
      </p:sp>
      <p:sp>
        <p:nvSpPr>
          <p:cNvPr id="21" name="Rectangle 124"/>
          <p:cNvSpPr>
            <a:spLocks noChangeArrowheads="1"/>
          </p:cNvSpPr>
          <p:nvPr/>
        </p:nvSpPr>
        <p:spPr bwMode="auto">
          <a:xfrm>
            <a:off x="2025316" y="4329363"/>
            <a:ext cx="1949116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2.5 u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1.6 u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dirty="0" smtClean="0">
                <a:solidFill>
                  <a:srgbClr val="FF0000"/>
                </a:solidFill>
                <a:latin typeface="Century Gothic" pitchFamily="34" charset="0"/>
                <a:cs typeface="Times New Roman" pitchFamily="18" charset="0"/>
              </a:rPr>
              <a:t>0.9 u</a:t>
            </a:r>
            <a:endParaRPr lang="en-US" sz="3200" b="1" dirty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1370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7" grpId="0" autoUpdateAnimBg="0"/>
      <p:bldP spid="27768" grpId="0" autoUpdateAnimBg="0"/>
      <p:bldP spid="277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76200" y="1066800"/>
            <a:ext cx="7924800" cy="15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3200" b="1" u="sng" dirty="0">
                <a:latin typeface="Century Gothic" pitchFamily="34" charset="0"/>
                <a:cs typeface="Times New Roman" pitchFamily="18" charset="0"/>
              </a:rPr>
              <a:t>Ruler Postulate: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800" b="1" dirty="0">
                <a:latin typeface="Century Gothic" pitchFamily="34" charset="0"/>
                <a:cs typeface="Times New Roman" pitchFamily="18" charset="0"/>
              </a:rPr>
              <a:t>Any point on a line can be matched to a real number</a:t>
            </a: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533400" y="3200400"/>
            <a:ext cx="7315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lg" len="med"/>
            <a:tailEnd type="oval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81000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A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696200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B</a:t>
            </a:r>
          </a:p>
        </p:txBody>
      </p:sp>
      <p:sp>
        <p:nvSpPr>
          <p:cNvPr id="27767" name="Text Box 119"/>
          <p:cNvSpPr txBox="1">
            <a:spLocks noChangeArrowheads="1"/>
          </p:cNvSpPr>
          <p:nvPr/>
        </p:nvSpPr>
        <p:spPr bwMode="auto">
          <a:xfrm>
            <a:off x="228600" y="3276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4.3</a:t>
            </a:r>
          </a:p>
        </p:txBody>
      </p:sp>
      <p:sp>
        <p:nvSpPr>
          <p:cNvPr id="27768" name="Text Box 120"/>
          <p:cNvSpPr txBox="1">
            <a:spLocks noChangeArrowheads="1"/>
          </p:cNvSpPr>
          <p:nvPr/>
        </p:nvSpPr>
        <p:spPr bwMode="auto">
          <a:xfrm>
            <a:off x="7597775" y="3276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6.8</a:t>
            </a:r>
          </a:p>
        </p:txBody>
      </p:sp>
      <p:sp>
        <p:nvSpPr>
          <p:cNvPr id="27769" name="Line 121"/>
          <p:cNvSpPr>
            <a:spLocks noChangeShapeType="1"/>
          </p:cNvSpPr>
          <p:nvPr/>
        </p:nvSpPr>
        <p:spPr bwMode="auto">
          <a:xfrm>
            <a:off x="2895600" y="32004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oval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70" name="Text Box 122"/>
          <p:cNvSpPr txBox="1">
            <a:spLocks noChangeArrowheads="1"/>
          </p:cNvSpPr>
          <p:nvPr/>
        </p:nvSpPr>
        <p:spPr bwMode="auto">
          <a:xfrm>
            <a:off x="2949575" y="25908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C</a:t>
            </a:r>
          </a:p>
        </p:txBody>
      </p:sp>
      <p:sp>
        <p:nvSpPr>
          <p:cNvPr id="27771" name="Text Box 123"/>
          <p:cNvSpPr txBox="1">
            <a:spLocks noChangeArrowheads="1"/>
          </p:cNvSpPr>
          <p:nvPr/>
        </p:nvSpPr>
        <p:spPr bwMode="auto">
          <a:xfrm>
            <a:off x="2797175" y="3276600"/>
            <a:ext cx="99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/>
              <a:t>5.2</a:t>
            </a:r>
          </a:p>
        </p:txBody>
      </p:sp>
      <p:sp>
        <p:nvSpPr>
          <p:cNvPr id="27773" name="Line 125"/>
          <p:cNvSpPr>
            <a:spLocks noChangeShapeType="1"/>
          </p:cNvSpPr>
          <p:nvPr/>
        </p:nvSpPr>
        <p:spPr bwMode="auto">
          <a:xfrm flipH="1">
            <a:off x="130175" y="3200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74" name="Line 126"/>
          <p:cNvSpPr>
            <a:spLocks noChangeShapeType="1"/>
          </p:cNvSpPr>
          <p:nvPr/>
        </p:nvSpPr>
        <p:spPr bwMode="auto">
          <a:xfrm flipV="1">
            <a:off x="7543800" y="3200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" name="Picture 10" descr="11_GEOM_C01-03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82" y="4038600"/>
            <a:ext cx="8239125" cy="24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28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34180"/>
            <a:ext cx="834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Find the distance between points A and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36825" y="3544887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A(-5, 3)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921250" y="2389187"/>
            <a:ext cx="111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B(7, 8)</a:t>
            </a:r>
          </a:p>
        </p:txBody>
      </p:sp>
      <p:sp>
        <p:nvSpPr>
          <p:cNvPr id="922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0" y="7670800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328738" y="4044950"/>
            <a:ext cx="4970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3813175" y="2133600"/>
            <a:ext cx="0" cy="382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 flipV="1">
            <a:off x="2874963" y="2832100"/>
            <a:ext cx="2078037" cy="696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27733"/>
              </p:ext>
            </p:extLst>
          </p:nvPr>
        </p:nvGraphicFramePr>
        <p:xfrm>
          <a:off x="4257675" y="3325812"/>
          <a:ext cx="14795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8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3325812"/>
                        <a:ext cx="147955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2886075" y="2803525"/>
            <a:ext cx="4763" cy="709612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2871788" y="2817812"/>
            <a:ext cx="2092325" cy="0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Rectangle 12"/>
          <p:cNvSpPr>
            <a:spLocks noChangeArrowheads="1"/>
          </p:cNvSpPr>
          <p:nvPr/>
        </p:nvSpPr>
        <p:spPr bwMode="auto">
          <a:xfrm>
            <a:off x="2890838" y="2819400"/>
            <a:ext cx="133350" cy="133350"/>
          </a:xfrm>
          <a:prstGeom prst="rect">
            <a:avLst/>
          </a:prstGeom>
          <a:noFill/>
          <a:ln w="38100" algn="ctr">
            <a:solidFill>
              <a:srgbClr val="006E9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2843213" y="3478212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4887913" y="2774950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551113" y="294005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E9E"/>
                </a:solidFill>
              </a:rPr>
              <a:t>5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3633788" y="2409825"/>
            <a:ext cx="36353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E9E"/>
                </a:solidFill>
              </a:rPr>
              <a:t>12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58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4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8" grpId="0" animBg="1"/>
      <p:bldP spid="184330" grpId="0" animBg="1"/>
      <p:bldP spid="184331" grpId="0" animBg="1"/>
      <p:bldP spid="184332" grpId="0" animBg="1"/>
      <p:bldP spid="184335" grpId="0"/>
      <p:bldP spid="1843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527175"/>
            <a:ext cx="834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Find the distance between points A and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575300" y="5311775"/>
            <a:ext cx="141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S(10, -4)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452688" y="2727325"/>
            <a:ext cx="1444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R(-5, 8)</a:t>
            </a:r>
          </a:p>
        </p:txBody>
      </p:sp>
      <p:sp>
        <p:nvSpPr>
          <p:cNvPr id="102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8500" y="7747000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328738" y="4630738"/>
            <a:ext cx="4970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813175" y="2719388"/>
            <a:ext cx="0" cy="382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Line 8"/>
          <p:cNvSpPr>
            <a:spLocks noChangeShapeType="1"/>
          </p:cNvSpPr>
          <p:nvPr/>
        </p:nvSpPr>
        <p:spPr bwMode="auto">
          <a:xfrm>
            <a:off x="2743200" y="3249613"/>
            <a:ext cx="2860675" cy="2162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3" name="Line 9"/>
          <p:cNvSpPr>
            <a:spLocks noChangeShapeType="1"/>
          </p:cNvSpPr>
          <p:nvPr/>
        </p:nvSpPr>
        <p:spPr bwMode="auto">
          <a:xfrm flipV="1">
            <a:off x="2730500" y="3240088"/>
            <a:ext cx="11113" cy="2165350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Line 10"/>
          <p:cNvSpPr>
            <a:spLocks noChangeShapeType="1"/>
          </p:cNvSpPr>
          <p:nvPr/>
        </p:nvSpPr>
        <p:spPr bwMode="auto">
          <a:xfrm flipH="1">
            <a:off x="2755900" y="5400675"/>
            <a:ext cx="2852738" cy="0"/>
          </a:xfrm>
          <a:prstGeom prst="line">
            <a:avLst/>
          </a:prstGeom>
          <a:noFill/>
          <a:ln w="38100">
            <a:solidFill>
              <a:srgbClr val="006E9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>
            <a:off x="2730500" y="5267325"/>
            <a:ext cx="133350" cy="133350"/>
          </a:xfrm>
          <a:prstGeom prst="rect">
            <a:avLst/>
          </a:prstGeom>
          <a:noFill/>
          <a:ln w="38100" algn="ctr">
            <a:solidFill>
              <a:srgbClr val="006E9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5526088" y="5354638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2692400" y="3190875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2220913" y="3960813"/>
            <a:ext cx="56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6E9E"/>
                </a:solidFill>
              </a:rPr>
              <a:t>12</a:t>
            </a:r>
          </a:p>
        </p:txBody>
      </p:sp>
      <p:sp>
        <p:nvSpPr>
          <p:cNvPr id="185359" name="Text Box 15"/>
          <p:cNvSpPr txBox="1">
            <a:spLocks noChangeArrowheads="1"/>
          </p:cNvSpPr>
          <p:nvPr/>
        </p:nvSpPr>
        <p:spPr bwMode="auto">
          <a:xfrm>
            <a:off x="4002088" y="5438775"/>
            <a:ext cx="363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6E9E"/>
                </a:solidFill>
              </a:rPr>
              <a:t>15</a:t>
            </a:r>
          </a:p>
        </p:txBody>
      </p:sp>
      <p:graphicFrame>
        <p:nvGraphicFramePr>
          <p:cNvPr id="18536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459845"/>
              </p:ext>
            </p:extLst>
          </p:nvPr>
        </p:nvGraphicFramePr>
        <p:xfrm>
          <a:off x="4238625" y="3641725"/>
          <a:ext cx="17907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4" name="Equation" r:id="rId4" imgW="799920" imgH="241200" progId="Equation.DSMT4">
                  <p:embed/>
                </p:oleObj>
              </mc:Choice>
              <mc:Fallback>
                <p:oleObj name="Equation" r:id="rId4" imgW="799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25" y="3641725"/>
                        <a:ext cx="17907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5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5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5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5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85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2" grpId="0" animBg="1"/>
      <p:bldP spid="185353" grpId="0" animBg="1"/>
      <p:bldP spid="185354" grpId="0" animBg="1"/>
      <p:bldP spid="185355" grpId="0" animBg="1"/>
      <p:bldP spid="185358" grpId="0"/>
      <p:bldP spid="1853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1143000"/>
            <a:ext cx="857567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If P(x</a:t>
            </a:r>
            <a:r>
              <a:rPr lang="en-US" baseline="-25000" dirty="0"/>
              <a:t>1</a:t>
            </a:r>
            <a:r>
              <a:rPr lang="en-US" dirty="0"/>
              <a:t>, y</a:t>
            </a:r>
            <a:r>
              <a:rPr lang="en-US" baseline="-25000" dirty="0"/>
              <a:t>1</a:t>
            </a:r>
            <a:r>
              <a:rPr lang="en-US" dirty="0"/>
              <a:t>) and Q(x</a:t>
            </a:r>
            <a:r>
              <a:rPr lang="en-US" baseline="-25000" dirty="0"/>
              <a:t>2</a:t>
            </a:r>
            <a:r>
              <a:rPr lang="en-US" dirty="0"/>
              <a:t>, y</a:t>
            </a:r>
            <a:r>
              <a:rPr lang="en-US" baseline="-25000" dirty="0"/>
              <a:t>2</a:t>
            </a:r>
            <a:r>
              <a:rPr lang="en-US" dirty="0"/>
              <a:t>) are any two points, then the distance between them can be found with the formula                                     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112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801955"/>
              </p:ext>
            </p:extLst>
          </p:nvPr>
        </p:nvGraphicFramePr>
        <p:xfrm>
          <a:off x="2492375" y="1917032"/>
          <a:ext cx="3603625" cy="70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40" name="Equation" r:id="rId3" imgW="1714320" imgH="291960" progId="Equation.DSMT4">
                  <p:embed/>
                </p:oleObj>
              </mc:Choice>
              <mc:Fallback>
                <p:oleObj name="Equation" r:id="rId3" imgW="17143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1917032"/>
                        <a:ext cx="3603625" cy="704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6" descr="11_GEOM_C01-03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971800"/>
            <a:ext cx="8239125" cy="246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15"/>
          <p:cNvGrpSpPr>
            <a:grpSpLocks/>
          </p:cNvGrpSpPr>
          <p:nvPr/>
        </p:nvGrpSpPr>
        <p:grpSpPr bwMode="auto">
          <a:xfrm>
            <a:off x="3018631" y="2568241"/>
            <a:ext cx="3078162" cy="923925"/>
            <a:chOff x="3695" y="1138"/>
            <a:chExt cx="1939" cy="582"/>
          </a:xfrm>
          <a:solidFill>
            <a:srgbClr val="002060"/>
          </a:solidFill>
        </p:grpSpPr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3695" y="1138"/>
              <a:ext cx="1939" cy="582"/>
            </a:xfrm>
            <a:prstGeom prst="rect">
              <a:avLst/>
            </a:prstGeom>
            <a:grpFill/>
            <a:ln w="38100" algn="ctr">
              <a:solidFill>
                <a:srgbClr val="99FF66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rgbClr val="99FF66"/>
                  </a:solidFill>
                </a:rPr>
                <a:t>Cool </a:t>
              </a:r>
              <a:r>
                <a:rPr lang="en-US" dirty="0">
                  <a:solidFill>
                    <a:srgbClr val="99FF66"/>
                  </a:solidFill>
                </a:rPr>
                <a:t>Tip </a:t>
              </a:r>
              <a:r>
                <a:rPr lang="en-US" dirty="0" smtClean="0">
                  <a:solidFill>
                    <a:srgbClr val="99FF66"/>
                  </a:solidFill>
                </a:rPr>
                <a:t>#</a:t>
              </a:r>
              <a:r>
                <a:rPr lang="en-US" dirty="0">
                  <a:solidFill>
                    <a:srgbClr val="99FF66"/>
                  </a:solidFill>
                </a:rPr>
                <a:t>3</a:t>
              </a:r>
              <a:r>
                <a:rPr lang="en-US" dirty="0" smtClean="0">
                  <a:solidFill>
                    <a:srgbClr val="99FF66"/>
                  </a:solidFill>
                </a:rPr>
                <a:t>:</a:t>
              </a:r>
              <a:r>
                <a:rPr lang="en-US" sz="1800" dirty="0">
                  <a:solidFill>
                    <a:srgbClr val="99FF66"/>
                  </a:solidFill>
                </a:rPr>
                <a:t/>
              </a:r>
              <a:br>
                <a:rPr lang="en-US" sz="1800" dirty="0">
                  <a:solidFill>
                    <a:srgbClr val="99FF66"/>
                  </a:solidFill>
                </a:rPr>
              </a:br>
              <a:endParaRPr lang="en-US" sz="1800" dirty="0">
                <a:solidFill>
                  <a:srgbClr val="99FF66"/>
                </a:solidFill>
              </a:endParaRPr>
            </a:p>
            <a:p>
              <a:endParaRPr lang="en-US" sz="1800" dirty="0">
                <a:solidFill>
                  <a:srgbClr val="99FF66"/>
                </a:solidFill>
              </a:endParaRPr>
            </a:p>
          </p:txBody>
        </p:sp>
        <p:graphicFrame>
          <p:nvGraphicFramePr>
            <p:cNvPr id="2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8583991"/>
                </p:ext>
              </p:extLst>
            </p:nvPr>
          </p:nvGraphicFramePr>
          <p:xfrm>
            <a:off x="3754" y="1314"/>
            <a:ext cx="1819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741" name="Equation" r:id="rId6" imgW="1323922" imgH="238140" progId="Equation.3">
                    <p:embed/>
                  </p:oleObj>
                </mc:Choice>
                <mc:Fallback>
                  <p:oleObj name="Equation" r:id="rId6" imgW="1323922" imgH="23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" y="1314"/>
                          <a:ext cx="1819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744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774950" y="2463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A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2252663" y="2935288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(-3, 7)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424488" y="4492625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B</a:t>
            </a:r>
          </a:p>
        </p:txBody>
      </p:sp>
      <p:sp>
        <p:nvSpPr>
          <p:cNvPr id="1127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94700" y="7362825"/>
            <a:ext cx="533400" cy="2540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0">
                <a:solidFill>
                  <a:srgbClr val="FFFFFF"/>
                </a:solidFill>
                <a:latin typeface="Times New Roman" pitchFamily="18" charset="0"/>
              </a:rPr>
              <a:t>9.5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246188" y="4186238"/>
            <a:ext cx="49704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3730625" y="2274888"/>
            <a:ext cx="0" cy="382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8" name="Line 10"/>
          <p:cNvSpPr>
            <a:spLocks noChangeShapeType="1"/>
          </p:cNvSpPr>
          <p:nvPr/>
        </p:nvSpPr>
        <p:spPr bwMode="auto">
          <a:xfrm>
            <a:off x="3159125" y="2889250"/>
            <a:ext cx="2178050" cy="1695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3132138" y="2865438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303838" y="4541838"/>
            <a:ext cx="88900" cy="88900"/>
          </a:xfrm>
          <a:prstGeom prst="ellipse">
            <a:avLst/>
          </a:prstGeom>
          <a:solidFill>
            <a:schemeClr val="tx1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4364038" y="457200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(9, -2)</a:t>
            </a:r>
          </a:p>
        </p:txBody>
      </p:sp>
      <p:graphicFrame>
        <p:nvGraphicFramePr>
          <p:cNvPr id="18638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976064"/>
              </p:ext>
            </p:extLst>
          </p:nvPr>
        </p:nvGraphicFramePr>
        <p:xfrm>
          <a:off x="533400" y="2209800"/>
          <a:ext cx="14811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0" name="Equation" r:id="rId4" imgW="660240" imgH="203040" progId="Equation.DSMT4">
                  <p:embed/>
                </p:oleObj>
              </mc:Choice>
              <mc:Fallback>
                <p:oleObj name="Equation" r:id="rId4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09800"/>
                        <a:ext cx="14811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4800" y="1527175"/>
            <a:ext cx="8342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768475" algn="l"/>
              </a:tabLst>
              <a:defRPr sz="2800" b="1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dirty="0"/>
              <a:t>Find the distance between points A and </a:t>
            </a:r>
            <a:r>
              <a:rPr lang="en-US" dirty="0" smtClean="0"/>
              <a:t>B.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53621" y="1057922"/>
            <a:ext cx="1600200" cy="397668"/>
          </a:xfrm>
          <a:prstGeom prst="roundRect">
            <a:avLst>
              <a:gd name="adj" fmla="val 38991"/>
            </a:avLst>
          </a:prstGeom>
          <a:gradFill>
            <a:gsLst>
              <a:gs pos="100000">
                <a:srgbClr val="339933"/>
              </a:gs>
              <a:gs pos="2000">
                <a:srgbClr val="339933"/>
              </a:gs>
              <a:gs pos="46000">
                <a:srgbClr val="006600"/>
              </a:gs>
              <a:gs pos="100000">
                <a:srgbClr val="7DC4FF"/>
              </a:gs>
            </a:gsLst>
            <a:lin ang="5400000" scaled="1"/>
          </a:gra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6634" y="1075678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EXAMPLE 2</a:t>
            </a:r>
            <a:endParaRPr lang="en-US" b="1" dirty="0">
              <a:solidFill>
                <a:schemeClr val="bg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3" descr="Check Progres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4" y="995069"/>
            <a:ext cx="2846387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94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6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6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6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2" grpId="0"/>
      <p:bldP spid="186378" grpId="0" animBg="1"/>
      <p:bldP spid="18638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B21078157E9549BA83CA3A493789E91C"/>
  <p:tag name="VALUES" val="Incorrect¤Correct¤Incorrect¤Incorrect"/>
  <p:tag name="TOTALRESPONSES" val="5"/>
  <p:tag name="SLICED" val="False"/>
  <p:tag name="RESPONSES" val="NA,1,5,2;3;4;2;3;"/>
  <p:tag name="CHARTSTRINGSTD" val="0 2 2 1"/>
  <p:tag name="CHARTSTRINGREV" val="1 2 2 0"/>
  <p:tag name="CHARTSTRINGSTDPER" val="0 0.4 0.4 0.2"/>
  <p:tag name="CHARTSTRINGREVPER" val="0.2 0.4 0.4 0"/>
  <p:tag name="QUESTIONALIAS" val="Example 6"/>
  <p:tag name="ANSWERSALIAS" val="A¤B¤C¤D"/>
  <p:tag name="RESPONSESGATHER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06D89C090E0B4FC994EB0A6671BE78CB"/>
  <p:tag name="VALUES" val="Incorrect¤Incorrect¤Correct¤Incorrect"/>
  <p:tag name="TOTALRESPONSES" val="5"/>
  <p:tag name="SLICED" val="False"/>
  <p:tag name="RESPONSES" val="NA,1,5,4;4;1;1;4;"/>
  <p:tag name="CHARTSTRINGSTD" val="2 0 0 3"/>
  <p:tag name="CHARTSTRINGREV" val="3 0 0 2"/>
  <p:tag name="CHARTSTRINGSTDPER" val="0.4 0 0 0.6"/>
  <p:tag name="CHARTSTRINGREVPER" val="0.6 0 0 0.4"/>
  <p:tag name="QUESTIONALIAS" val="Example 2a"/>
  <p:tag name="ANSWERSALIAS" val="A¤B¤C¤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Incorrect¤Incorrect¤Correct¤Incorrect"/>
  <p:tag name="TOTALRESPONSES" val="5"/>
  <p:tag name="SLICED" val="False"/>
  <p:tag name="RESPONSES" val="NA,1,5,1;1;4;4;2;"/>
  <p:tag name="CHARTSTRINGSTD" val="2 1 0 2"/>
  <p:tag name="CHARTSTRINGREV" val="2 0 1 2"/>
  <p:tag name="CHARTSTRINGSTDPER" val="0.4 0.2 0 0.4"/>
  <p:tag name="CHARTSTRINGREVPER" val="0.4 0 0.2 0.4"/>
  <p:tag name="QUESTIONALIAS" val="Example 3"/>
  <p:tag name="ANSWERSALIAS" val="A¤B¤C¤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29FE642024C942B5AD6356E302A16DDF"/>
  <p:tag name="VALUES" val="Correct¤Incorrect¤Incorrect¤Incorrect"/>
  <p:tag name="TOTALRESPONSES" val="5"/>
  <p:tag name="SLICED" val="False"/>
  <p:tag name="RESPONSES" val="NA,1,5,4;1;4;2;2;"/>
  <p:tag name="CHARTSTRINGSTD" val="1 2 0 2"/>
  <p:tag name="CHARTSTRINGREV" val="2 0 2 1"/>
  <p:tag name="CHARTSTRINGSTDPER" val="0.2 0.4 0 0.4"/>
  <p:tag name="CHARTSTRINGREVPER" val="0.4 0 0.4 0.2"/>
  <p:tag name="QUESTIONALIAS" val="Example 5"/>
  <p:tag name="ANSWERSALIAS" val="A¤B¤C¤D"/>
  <p:tag name="RESPONSESGATHER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660</Words>
  <Application>Microsoft Office PowerPoint</Application>
  <PresentationFormat>On-screen Show (4:3)</PresentationFormat>
  <Paragraphs>150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5</vt:lpstr>
      <vt:lpstr>Example 5</vt:lpstr>
      <vt:lpstr>Example 6</vt:lpstr>
      <vt:lpstr>Example 6</vt:lpstr>
      <vt:lpstr>Example 5</vt:lpstr>
      <vt:lpstr>Example 5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99</cp:revision>
  <dcterms:created xsi:type="dcterms:W3CDTF">2014-08-12T18:30:18Z</dcterms:created>
  <dcterms:modified xsi:type="dcterms:W3CDTF">2017-08-28T10:28:47Z</dcterms:modified>
</cp:coreProperties>
</file>