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492" r:id="rId3"/>
    <p:sldId id="488" r:id="rId4"/>
    <p:sldId id="365" r:id="rId5"/>
    <p:sldId id="375" r:id="rId6"/>
    <p:sldId id="447" r:id="rId7"/>
    <p:sldId id="448" r:id="rId8"/>
    <p:sldId id="449" r:id="rId9"/>
    <p:sldId id="440" r:id="rId10"/>
    <p:sldId id="455" r:id="rId11"/>
    <p:sldId id="441" r:id="rId12"/>
    <p:sldId id="442" r:id="rId13"/>
    <p:sldId id="443" r:id="rId14"/>
    <p:sldId id="489" r:id="rId15"/>
    <p:sldId id="461" r:id="rId16"/>
    <p:sldId id="490" r:id="rId17"/>
    <p:sldId id="463" r:id="rId18"/>
    <p:sldId id="464" r:id="rId19"/>
    <p:sldId id="49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E11"/>
    <a:srgbClr val="66FFFF"/>
    <a:srgbClr val="008FDE"/>
    <a:srgbClr val="CC0000"/>
    <a:srgbClr val="006600"/>
    <a:srgbClr val="339933"/>
    <a:srgbClr val="660066"/>
    <a:srgbClr val="006E9E"/>
    <a:srgbClr val="004D70"/>
    <a:srgbClr val="007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0286" autoAdjust="0"/>
  </p:normalViewPr>
  <p:slideViewPr>
    <p:cSldViewPr>
      <p:cViewPr>
        <p:scale>
          <a:sx n="90" d="100"/>
          <a:sy n="90" d="100"/>
        </p:scale>
        <p:origin x="138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8133-FC3B-48CB-85D7-39260E9A7D5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434FF-031B-4CDE-8C94-69A46622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86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</a:t>
            </a:r>
            <a:r>
              <a:rPr lang="en-US" baseline="0" dirty="0" smtClean="0"/>
              <a:t> problems on the unit exam directly from this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Honors Addition:  angle addition problems involving quadratics and systems, breaking down angle measures to degrees, minutes</a:t>
            </a:r>
            <a:r>
              <a:rPr lang="en-US" baseline="0" smtClean="0"/>
              <a:t>, seconds.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434FF-031B-4CDE-8C94-69A4662284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2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second answer</a:t>
            </a:r>
            <a:r>
              <a:rPr lang="en-US" baseline="0" dirty="0" smtClean="0"/>
              <a:t> comes from when the points are A – C – B – D.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434FF-031B-4CDE-8C94-69A4662284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60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76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81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6953250"/>
            <a:ext cx="3657600" cy="182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71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5ADE6-2F69-4DCF-862F-F08C72AE5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87855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29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48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6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4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01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1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95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54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15DD4-9480-465D-96CF-0E955757BD6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gradFill flip="none" rotWithShape="1">
            <a:gsLst>
              <a:gs pos="100000">
                <a:srgbClr val="006E9E"/>
              </a:gs>
              <a:gs pos="2000">
                <a:srgbClr val="7DC4FF"/>
              </a:gs>
              <a:gs pos="30000">
                <a:srgbClr val="003750"/>
              </a:gs>
              <a:gs pos="87000">
                <a:srgbClr val="006E9E"/>
              </a:gs>
              <a:gs pos="100000">
                <a:srgbClr val="7DC4FF"/>
              </a:gs>
            </a:gsLst>
            <a:lin ang="5400000" scaled="1"/>
            <a:tileRect/>
          </a:gra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" cy="838200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837486"/>
            <a:ext cx="9144000" cy="152400"/>
          </a:xfrm>
          <a:prstGeom prst="rect">
            <a:avLst/>
          </a:prstGeom>
          <a:solidFill>
            <a:srgbClr val="FF3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78612" y="214771"/>
            <a:ext cx="96468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rgbClr val="008FDE"/>
                </a:solidFill>
              </a:rPr>
              <a:t>LESSON</a:t>
            </a:r>
            <a:endParaRPr lang="en-US" sz="1900" dirty="0">
              <a:solidFill>
                <a:srgbClr val="008FD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4490" y="-180439"/>
            <a:ext cx="1595310" cy="1323439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8000" b="1" spc="150" dirty="0" smtClean="0">
                <a:ln w="11430"/>
                <a:solidFill>
                  <a:srgbClr val="8BCB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cs typeface="Arial" pitchFamily="34" charset="0"/>
              </a:rPr>
              <a:t>1-4</a:t>
            </a:r>
            <a:endParaRPr lang="en-US" sz="6600" b="1" spc="150" dirty="0">
              <a:ln w="11430"/>
              <a:solidFill>
                <a:srgbClr val="8BCB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09850" y="68759"/>
            <a:ext cx="3958199" cy="769441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/>
            <a:r>
              <a:rPr lang="en-US" sz="4400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Angle Measure</a:t>
            </a:r>
            <a:endParaRPr lang="en-US" sz="4400" b="1" cap="none" spc="150" dirty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927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16.bin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25.wmf"/><Relationship Id="rId2" Type="http://schemas.openxmlformats.org/officeDocument/2006/relationships/tags" Target="../tags/tag4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26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24.bin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33.wmf"/><Relationship Id="rId2" Type="http://schemas.openxmlformats.org/officeDocument/2006/relationships/tags" Target="../tags/tag5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2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244979" y="0"/>
            <a:ext cx="9978639" cy="838200"/>
          </a:xfrm>
          <a:prstGeom prst="rect">
            <a:avLst/>
          </a:prstGeom>
          <a:gradFill flip="none" rotWithShape="1">
            <a:gsLst>
              <a:gs pos="100000">
                <a:srgbClr val="006E9E"/>
              </a:gs>
              <a:gs pos="2000">
                <a:srgbClr val="7DC4FF"/>
              </a:gs>
              <a:gs pos="30000">
                <a:srgbClr val="003750"/>
              </a:gs>
              <a:gs pos="87000">
                <a:srgbClr val="006E9E"/>
              </a:gs>
              <a:gs pos="100000">
                <a:srgbClr val="7DC4FF"/>
              </a:gs>
            </a:gsLst>
            <a:lin ang="5400000" scaled="1"/>
            <a:tileRect/>
          </a:gra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76200" y="0"/>
            <a:ext cx="762000" cy="838200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381000" y="837486"/>
            <a:ext cx="9677400" cy="152400"/>
          </a:xfrm>
          <a:prstGeom prst="rect">
            <a:avLst/>
          </a:prstGeom>
          <a:solidFill>
            <a:srgbClr val="FF3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43554" y="-152400"/>
            <a:ext cx="6152646" cy="1015663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Honors Geometry</a:t>
            </a:r>
            <a:endParaRPr lang="en-US" sz="6000" b="1" cap="none" spc="150" dirty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Rectangle 4"/>
          <p:cNvSpPr txBox="1">
            <a:spLocks noChangeArrowheads="1"/>
          </p:cNvSpPr>
          <p:nvPr/>
        </p:nvSpPr>
        <p:spPr>
          <a:xfrm>
            <a:off x="4127500" y="1295400"/>
            <a:ext cx="8763000" cy="4648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b="1" dirty="0" smtClean="0">
                <a:latin typeface="Century Gothic" pitchFamily="34" charset="0"/>
              </a:rPr>
              <a:t>Today:</a:t>
            </a:r>
          </a:p>
          <a:p>
            <a:r>
              <a:rPr lang="en-US" b="1" dirty="0" smtClean="0">
                <a:latin typeface="Century Gothic" pitchFamily="34" charset="0"/>
              </a:rPr>
              <a:t>Homework questions?</a:t>
            </a:r>
          </a:p>
          <a:p>
            <a:r>
              <a:rPr lang="en-US" b="1" dirty="0" smtClean="0">
                <a:latin typeface="Century Gothic" pitchFamily="34" charset="0"/>
              </a:rPr>
              <a:t>Review 1.3 </a:t>
            </a:r>
          </a:p>
          <a:p>
            <a:r>
              <a:rPr lang="en-US" b="1" dirty="0" smtClean="0">
                <a:latin typeface="Century Gothic" pitchFamily="34" charset="0"/>
              </a:rPr>
              <a:t>Start 1.4</a:t>
            </a:r>
          </a:p>
          <a:p>
            <a:r>
              <a:rPr lang="en-US" b="1" dirty="0" smtClean="0">
                <a:latin typeface="Century Gothic" pitchFamily="34" charset="0"/>
              </a:rPr>
              <a:t>QUIZ </a:t>
            </a:r>
            <a:r>
              <a:rPr lang="en-US" b="1" dirty="0" smtClean="0">
                <a:latin typeface="Century Gothic" pitchFamily="34" charset="0"/>
              </a:rPr>
              <a:t>Friday!</a:t>
            </a:r>
            <a:endParaRPr lang="en-US" b="1" dirty="0" smtClean="0">
              <a:latin typeface="Century Gothic" pitchFamily="34" charset="0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342900" y="1295400"/>
            <a:ext cx="8763000" cy="4648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b="1" dirty="0" smtClean="0">
                <a:latin typeface="Century Gothic" pitchFamily="34" charset="0"/>
              </a:rPr>
              <a:t>WARM-UP!</a:t>
            </a:r>
          </a:p>
        </p:txBody>
      </p:sp>
      <p:sp>
        <p:nvSpPr>
          <p:cNvPr id="11" name="TPQuestion"/>
          <p:cNvSpPr>
            <a:spLocks noChangeArrowheads="1"/>
          </p:cNvSpPr>
          <p:nvPr/>
        </p:nvSpPr>
        <p:spPr bwMode="auto">
          <a:xfrm>
            <a:off x="72656" y="1875289"/>
            <a:ext cx="406016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6E9E"/>
                </a:solidFill>
                <a:latin typeface="Century Gothic" pitchFamily="34" charset="0"/>
              </a:rPr>
              <a:t>Find the midpoint and distance of the segment with endpoints</a:t>
            </a:r>
            <a:r>
              <a:rPr lang="en-US" sz="2400" b="1" dirty="0" smtClean="0">
                <a:solidFill>
                  <a:srgbClr val="006E9E"/>
                </a:solidFill>
                <a:latin typeface="Century Gothic" pitchFamily="34" charset="0"/>
              </a:rPr>
              <a:t>:  (12,-11) </a:t>
            </a:r>
            <a:r>
              <a:rPr lang="en-US" sz="2400" b="1" dirty="0">
                <a:solidFill>
                  <a:srgbClr val="006E9E"/>
                </a:solidFill>
                <a:latin typeface="Century Gothic" pitchFamily="34" charset="0"/>
              </a:rPr>
              <a:t>and </a:t>
            </a:r>
            <a:r>
              <a:rPr lang="en-US" sz="2400" b="1" dirty="0" smtClean="0">
                <a:solidFill>
                  <a:srgbClr val="006E9E"/>
                </a:solidFill>
                <a:latin typeface="Century Gothic" pitchFamily="34" charset="0"/>
              </a:rPr>
              <a:t>(24, 5)</a:t>
            </a:r>
            <a:endParaRPr lang="en-US" sz="2400" b="1" dirty="0">
              <a:solidFill>
                <a:srgbClr val="006E9E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6681" y="5548071"/>
            <a:ext cx="7512270" cy="1117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>
              <a:lnSpc>
                <a:spcPct val="119000"/>
              </a:lnSpc>
            </a:pPr>
            <a:r>
              <a:rPr lang="de-DE" sz="2800" b="1" dirty="0">
                <a:solidFill>
                  <a:srgbClr val="004E9A"/>
                </a:solidFill>
              </a:rPr>
              <a:t>Answer:  </a:t>
            </a:r>
            <a:r>
              <a:rPr lang="de-DE" sz="2800" b="1" dirty="0">
                <a:solidFill>
                  <a:srgbClr val="FF0000"/>
                </a:solidFill>
              </a:rPr>
              <a:t>Midpoint </a:t>
            </a:r>
            <a:r>
              <a:rPr lang="de-DE" sz="2800" b="1" dirty="0" smtClean="0">
                <a:solidFill>
                  <a:srgbClr val="FF0000"/>
                </a:solidFill>
              </a:rPr>
              <a:t>(18, </a:t>
            </a:r>
            <a:r>
              <a:rPr lang="de-DE" sz="2800" b="1" dirty="0">
                <a:solidFill>
                  <a:srgbClr val="FF0000"/>
                </a:solidFill>
              </a:rPr>
              <a:t>-</a:t>
            </a:r>
            <a:r>
              <a:rPr lang="de-DE" sz="2800" b="1" dirty="0" smtClean="0">
                <a:solidFill>
                  <a:srgbClr val="FF0000"/>
                </a:solidFill>
              </a:rPr>
              <a:t>3)</a:t>
            </a:r>
            <a:br>
              <a:rPr lang="de-DE" sz="2800" b="1" dirty="0" smtClean="0">
                <a:solidFill>
                  <a:srgbClr val="FF0000"/>
                </a:solidFill>
              </a:rPr>
            </a:br>
            <a:r>
              <a:rPr lang="de-DE" sz="2800" b="1" dirty="0" smtClean="0">
                <a:solidFill>
                  <a:srgbClr val="FF0000"/>
                </a:solidFill>
              </a:rPr>
              <a:t>dist = 20 u</a:t>
            </a:r>
          </a:p>
        </p:txBody>
      </p:sp>
    </p:spTree>
    <p:extLst>
      <p:ext uri="{BB962C8B-B14F-4D97-AF65-F5344CB8AC3E}">
        <p14:creationId xmlns:p14="http://schemas.microsoft.com/office/powerpoint/2010/main" val="145587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2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5" descr="GEO01-04-0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12122"/>
            <a:ext cx="3663950" cy="2659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PQuestion"/>
          <p:cNvSpPr>
            <a:spLocks noChangeArrowheads="1"/>
          </p:cNvSpPr>
          <p:nvPr/>
        </p:nvSpPr>
        <p:spPr bwMode="auto">
          <a:xfrm>
            <a:off x="533400" y="1752600"/>
            <a:ext cx="7620000" cy="4413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Name All:</a:t>
            </a:r>
          </a:p>
          <a:p>
            <a:pPr marL="800100" indent="-457200">
              <a:lnSpc>
                <a:spcPct val="90000"/>
              </a:lnSpc>
              <a:buAutoNum type="alphaUcPeriod"/>
            </a:pPr>
            <a:r>
              <a:rPr lang="en-US" sz="2400" b="1" dirty="0" smtClean="0">
                <a:solidFill>
                  <a:srgbClr val="00539D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smtClean="0">
                <a:solidFill>
                  <a:srgbClr val="00539D"/>
                </a:solidFill>
                <a:cs typeface="Times New Roman" pitchFamily="18" charset="0"/>
                <a:sym typeface="Symbol" pitchFamily="18" charset="2"/>
              </a:rPr>
              <a:t>Right Angles:</a:t>
            </a:r>
          </a:p>
          <a:p>
            <a:pPr marL="800100" indent="-457200">
              <a:lnSpc>
                <a:spcPct val="90000"/>
              </a:lnSpc>
              <a:buAutoNum type="alphaUcPeriod"/>
            </a:pPr>
            <a:endParaRPr lang="en-US" sz="2400" b="1" i="1" dirty="0">
              <a:solidFill>
                <a:srgbClr val="00539D"/>
              </a:solidFill>
              <a:cs typeface="Times New Roman" pitchFamily="18" charset="0"/>
              <a:sym typeface="Symbol" pitchFamily="18" charset="2"/>
            </a:endParaRPr>
          </a:p>
          <a:p>
            <a:pPr marL="800100" indent="-457200">
              <a:lnSpc>
                <a:spcPct val="90000"/>
              </a:lnSpc>
              <a:buAutoNum type="alphaUcPeriod"/>
            </a:pPr>
            <a:endParaRPr lang="en-US" sz="2400" b="1" i="1" dirty="0" smtClean="0">
              <a:solidFill>
                <a:srgbClr val="00539D"/>
              </a:solidFill>
              <a:cs typeface="Times New Roman" pitchFamily="18" charset="0"/>
              <a:sym typeface="Symbol" pitchFamily="18" charset="2"/>
            </a:endParaRPr>
          </a:p>
          <a:p>
            <a:pPr marL="800100" indent="-457200">
              <a:lnSpc>
                <a:spcPct val="90000"/>
              </a:lnSpc>
              <a:buAutoNum type="alphaUcPeriod"/>
            </a:pPr>
            <a:r>
              <a:rPr lang="en-US" sz="2400" b="1" i="1" dirty="0" smtClean="0">
                <a:solidFill>
                  <a:srgbClr val="00539D"/>
                </a:solidFill>
                <a:cs typeface="Times New Roman" pitchFamily="18" charset="0"/>
                <a:sym typeface="Symbol" pitchFamily="18" charset="2"/>
              </a:rPr>
              <a:t>Acute Angles:</a:t>
            </a:r>
          </a:p>
          <a:p>
            <a:pPr marL="800100" indent="-457200">
              <a:lnSpc>
                <a:spcPct val="90000"/>
              </a:lnSpc>
              <a:buAutoNum type="alphaUcPeriod"/>
            </a:pPr>
            <a:endParaRPr lang="en-US" sz="2400" b="1" i="1" dirty="0">
              <a:solidFill>
                <a:srgbClr val="00539D"/>
              </a:solidFill>
              <a:cs typeface="Times New Roman" pitchFamily="18" charset="0"/>
              <a:sym typeface="Symbol" pitchFamily="18" charset="2"/>
            </a:endParaRPr>
          </a:p>
          <a:p>
            <a:pPr marL="800100" indent="-457200">
              <a:lnSpc>
                <a:spcPct val="90000"/>
              </a:lnSpc>
              <a:buAutoNum type="alphaUcPeriod"/>
            </a:pPr>
            <a:endParaRPr lang="en-US" sz="2400" b="1" i="1" dirty="0" smtClean="0">
              <a:solidFill>
                <a:srgbClr val="00539D"/>
              </a:solidFill>
              <a:cs typeface="Times New Roman" pitchFamily="18" charset="0"/>
              <a:sym typeface="Symbol" pitchFamily="18" charset="2"/>
            </a:endParaRPr>
          </a:p>
          <a:p>
            <a:pPr marL="800100" indent="-457200">
              <a:lnSpc>
                <a:spcPct val="90000"/>
              </a:lnSpc>
              <a:buAutoNum type="alphaUcPeriod"/>
            </a:pPr>
            <a:endParaRPr lang="en-US" sz="2400" b="1" i="1" dirty="0" smtClean="0">
              <a:solidFill>
                <a:srgbClr val="00539D"/>
              </a:solidFill>
              <a:cs typeface="Times New Roman" pitchFamily="18" charset="0"/>
              <a:sym typeface="Symbol" pitchFamily="18" charset="2"/>
            </a:endParaRPr>
          </a:p>
          <a:p>
            <a:pPr marL="800100" indent="-457200">
              <a:lnSpc>
                <a:spcPct val="90000"/>
              </a:lnSpc>
              <a:buAutoNum type="alphaUcPeriod"/>
            </a:pPr>
            <a:r>
              <a:rPr lang="en-US" sz="2400" b="1" i="1" dirty="0" smtClean="0">
                <a:solidFill>
                  <a:srgbClr val="00539D"/>
                </a:solidFill>
                <a:cs typeface="Times New Roman" pitchFamily="18" charset="0"/>
                <a:sym typeface="Symbol" pitchFamily="18" charset="2"/>
              </a:rPr>
              <a:t>Obtuse Angles</a:t>
            </a:r>
            <a:r>
              <a:rPr lang="en-US" sz="2400" b="1" dirty="0" smtClean="0">
                <a:solidFill>
                  <a:srgbClr val="00539D"/>
                </a:solidFill>
                <a:cs typeface="Times New Roman" pitchFamily="18" charset="0"/>
                <a:sym typeface="Symbol" pitchFamily="18" charset="2"/>
              </a:rPr>
              <a:t>:</a:t>
            </a:r>
          </a:p>
          <a:p>
            <a:pPr marL="800100" indent="-457200">
              <a:lnSpc>
                <a:spcPct val="90000"/>
              </a:lnSpc>
              <a:buAutoNum type="alphaUcPeriod"/>
            </a:pPr>
            <a:endParaRPr lang="en-US" sz="2400" b="1" dirty="0">
              <a:solidFill>
                <a:srgbClr val="00539D"/>
              </a:solidFill>
              <a:cs typeface="Times New Roman" pitchFamily="18" charset="0"/>
              <a:sym typeface="Symbol" pitchFamily="18" charset="2"/>
            </a:endParaRPr>
          </a:p>
          <a:p>
            <a:pPr marL="800100" indent="-457200">
              <a:lnSpc>
                <a:spcPct val="90000"/>
              </a:lnSpc>
              <a:buAutoNum type="alphaUcPeriod"/>
            </a:pPr>
            <a:endParaRPr lang="en-US" sz="2400" b="1" dirty="0" smtClean="0">
              <a:solidFill>
                <a:srgbClr val="00539D"/>
              </a:solidFill>
              <a:cs typeface="Times New Roman" pitchFamily="18" charset="0"/>
              <a:sym typeface="Symbol" pitchFamily="18" charset="2"/>
            </a:endParaRPr>
          </a:p>
          <a:p>
            <a:pPr marL="800100" indent="-457200">
              <a:lnSpc>
                <a:spcPct val="90000"/>
              </a:lnSpc>
              <a:buAutoNum type="alphaUcPeriod"/>
            </a:pPr>
            <a:endParaRPr lang="en-US" sz="2400" b="1" dirty="0">
              <a:solidFill>
                <a:srgbClr val="00539D"/>
              </a:solidFill>
              <a:cs typeface="Times New Roman" pitchFamily="18" charset="0"/>
              <a:sym typeface="Symbol" pitchFamily="18" charset="2"/>
            </a:endParaRPr>
          </a:p>
          <a:p>
            <a:pPr marL="800100" indent="-457200">
              <a:lnSpc>
                <a:spcPct val="90000"/>
              </a:lnSpc>
              <a:buAutoNum type="alphaUcPeriod"/>
            </a:pPr>
            <a:r>
              <a:rPr lang="en-US" sz="2400" b="1" dirty="0" smtClean="0">
                <a:solidFill>
                  <a:srgbClr val="00539D"/>
                </a:solidFill>
                <a:cs typeface="Times New Roman" pitchFamily="18" charset="0"/>
                <a:sym typeface="Symbol" pitchFamily="18" charset="2"/>
              </a:rPr>
              <a:t>Straight Angles:</a:t>
            </a:r>
            <a:endParaRPr lang="en-US" sz="2400" b="1" dirty="0">
              <a:solidFill>
                <a:srgbClr val="00539D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853721" y="4963180"/>
            <a:ext cx="41888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  <a:sym typeface="MT Symbol" pitchFamily="82" charset="2"/>
              </a:rPr>
              <a:t>SYX, </a:t>
            </a: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  <a:sym typeface="MT Symbol" pitchFamily="82" charset="2"/>
              </a:rPr>
              <a:t>XYU, WYT, VYS</a:t>
            </a:r>
            <a:endParaRPr lang="en-US" sz="28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893417" y="2514600"/>
            <a:ext cx="26324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  <a:sym typeface="MT Symbol" pitchFamily="82" charset="2"/>
              </a:rPr>
              <a:t></a:t>
            </a: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VYX and </a:t>
            </a: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  <a:sym typeface="MT Symbol" pitchFamily="82" charset="2"/>
              </a:rPr>
              <a:t></a:t>
            </a: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VYT</a:t>
            </a:r>
            <a:endParaRPr lang="en-US" sz="28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381000" y="3657600"/>
            <a:ext cx="54361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  <a:sym typeface="MT Symbol" pitchFamily="82" charset="2"/>
              </a:rPr>
              <a:t>SYT,</a:t>
            </a: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  <a:sym typeface="MT Symbol" pitchFamily="82" charset="2"/>
              </a:rPr>
              <a:t>TYU,</a:t>
            </a: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  <a:sym typeface="MT Symbol" pitchFamily="82" charset="2"/>
              </a:rPr>
              <a:t>UYV, VYW, WYX</a:t>
            </a: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en-US" sz="28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004632" y="6146170"/>
            <a:ext cx="21462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  <a:sym typeface="MT Symbol" pitchFamily="82" charset="2"/>
              </a:rPr>
              <a:t>TYX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  <a:sym typeface="MT Symbol" pitchFamily="82" charset="2"/>
              </a:rPr>
              <a:t>, </a:t>
            </a: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  <a:sym typeface="MT Symbol" pitchFamily="82" charset="2"/>
              </a:rPr>
              <a:t>SYW</a:t>
            </a:r>
            <a:endParaRPr lang="en-US" sz="28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09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Line 5"/>
          <p:cNvSpPr>
            <a:spLocks noChangeShapeType="1"/>
          </p:cNvSpPr>
          <p:nvPr/>
        </p:nvSpPr>
        <p:spPr bwMode="auto">
          <a:xfrm>
            <a:off x="1219200" y="4343400"/>
            <a:ext cx="3505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 flipV="1">
            <a:off x="1236663" y="2074863"/>
            <a:ext cx="0" cy="2286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 flipV="1">
            <a:off x="1236663" y="2954338"/>
            <a:ext cx="274320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1330325" y="34290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FFFFFF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rgbClr val="FFFFFF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2144713" y="3770313"/>
            <a:ext cx="304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FFFFFF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rgbClr val="FFFFFF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graphicFrame>
        <p:nvGraphicFramePr>
          <p:cNvPr id="1536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920131"/>
              </p:ext>
            </p:extLst>
          </p:nvPr>
        </p:nvGraphicFramePr>
        <p:xfrm>
          <a:off x="5486400" y="2887663"/>
          <a:ext cx="2530475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4" name="Equation" r:id="rId3" imgW="1028520" imgH="406080" progId="Equation.DSMT4">
                  <p:embed/>
                </p:oleObj>
              </mc:Choice>
              <mc:Fallback>
                <p:oleObj name="Equation" r:id="rId3" imgW="10285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887663"/>
                        <a:ext cx="2530475" cy="100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5410200" y="40386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FFFFFF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rgbClr val="FFFFFF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9pPr>
          </a:lstStyle>
          <a:p>
            <a:pPr algn="l"/>
            <a:r>
              <a:rPr lang="en-US" b="1" dirty="0">
                <a:solidFill>
                  <a:schemeClr val="tx1"/>
                </a:solidFill>
              </a:rPr>
              <a:t>Find x.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638800" y="49530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FFFFFF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rgbClr val="FFFFFF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9pPr>
          </a:lstStyle>
          <a:p>
            <a:pPr algn="l"/>
            <a:r>
              <a:rPr lang="en-US" b="1" dirty="0">
                <a:solidFill>
                  <a:srgbClr val="FF0000"/>
                </a:solidFill>
              </a:rPr>
              <a:t>x = 8</a:t>
            </a: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1243013" y="3968234"/>
            <a:ext cx="357187" cy="369332"/>
          </a:xfrm>
          <a:prstGeom prst="rect">
            <a:avLst/>
          </a:prstGeom>
          <a:noFill/>
          <a:ln w="762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1600200" y="4983162"/>
            <a:ext cx="320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FFFFFF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rgbClr val="FFFFFF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9pPr>
          </a:lstStyle>
          <a:p>
            <a:pPr algn="l"/>
            <a:r>
              <a:rPr lang="en-US" b="1" dirty="0">
                <a:solidFill>
                  <a:srgbClr val="FF0000"/>
                </a:solidFill>
              </a:rPr>
              <a:t>can’t be done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624785"/>
              </p:ext>
            </p:extLst>
          </p:nvPr>
        </p:nvGraphicFramePr>
        <p:xfrm>
          <a:off x="4489450" y="3352800"/>
          <a:ext cx="1651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5" name="Equation" r:id="rId5" imgW="164880" imgH="152280" progId="Equation.DSMT4">
                  <p:embed/>
                </p:oleObj>
              </mc:Choice>
              <mc:Fallback>
                <p:oleObj name="Equation" r:id="rId5" imgW="1648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89450" y="3352800"/>
                        <a:ext cx="165100" cy="1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ounded Rectangle 14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3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98518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0" grpId="0"/>
      <p:bldP spid="58382" grpId="0" animBg="1"/>
      <p:bldP spid="583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228600" y="4554537"/>
            <a:ext cx="3505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H="1" flipV="1">
            <a:off x="990600" y="2039937"/>
            <a:ext cx="838200" cy="2514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1828800" y="2725737"/>
            <a:ext cx="2590800" cy="1828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295400" y="4021137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FFFFFF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rgbClr val="FFFFFF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752600" y="3746500"/>
            <a:ext cx="304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FFFFFF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rgbClr val="FFFFFF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795187"/>
              </p:ext>
            </p:extLst>
          </p:nvPr>
        </p:nvGraphicFramePr>
        <p:xfrm>
          <a:off x="4408488" y="3098800"/>
          <a:ext cx="4375150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88" name="Equation" r:id="rId3" imgW="1790640" imgH="406080" progId="Equation.DSMT4">
                  <p:embed/>
                </p:oleObj>
              </mc:Choice>
              <mc:Fallback>
                <p:oleObj name="Equation" r:id="rId3" imgW="17906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488" y="3098800"/>
                        <a:ext cx="4375150" cy="100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419600" y="4279900"/>
            <a:ext cx="3962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FFFFFF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rgbClr val="FFFFFF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9pPr>
          </a:lstStyle>
          <a:p>
            <a:pPr algn="l"/>
            <a:r>
              <a:rPr lang="en-US" b="1" dirty="0">
                <a:solidFill>
                  <a:schemeClr val="tx1"/>
                </a:solidFill>
              </a:rPr>
              <a:t>Find all angles.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438400" y="4021137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FFFFFF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rgbClr val="FFFFFF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3</a:t>
            </a:r>
          </a:p>
        </p:txBody>
      </p:sp>
      <p:graphicFrame>
        <p:nvGraphicFramePr>
          <p:cNvPr id="6554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967380"/>
              </p:ext>
            </p:extLst>
          </p:nvPr>
        </p:nvGraphicFramePr>
        <p:xfrm>
          <a:off x="1905000" y="5334000"/>
          <a:ext cx="5021262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89" name="Equation" r:id="rId5" imgW="2057400" imgH="190440" progId="Equation.DSMT4">
                  <p:embed/>
                </p:oleObj>
              </mc:Choice>
              <mc:Fallback>
                <p:oleObj name="Equation" r:id="rId5" imgW="20574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334000"/>
                        <a:ext cx="5021262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2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 descr="Check Progres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234" y="995069"/>
            <a:ext cx="2846387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08355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274694"/>
              </p:ext>
            </p:extLst>
          </p:nvPr>
        </p:nvGraphicFramePr>
        <p:xfrm>
          <a:off x="525463" y="1752600"/>
          <a:ext cx="575786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0" name="Equation" r:id="rId3" imgW="2361960" imgH="431640" progId="Equation.DSMT4">
                  <p:embed/>
                </p:oleObj>
              </mc:Choice>
              <mc:Fallback>
                <p:oleObj name="Equation" r:id="rId3" imgW="23619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1752600"/>
                        <a:ext cx="5757862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1295400" y="2987675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FFFFFF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rgbClr val="FFFFFF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9pPr>
          </a:lstStyle>
          <a:p>
            <a:pPr algn="l"/>
            <a:r>
              <a:rPr lang="en-US" b="1" dirty="0">
                <a:solidFill>
                  <a:srgbClr val="FF0000"/>
                </a:solidFill>
              </a:rPr>
              <a:t>2.4 &lt; x &lt; 20.4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4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93794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2590800" y="3566319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FFFFFF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rgbClr val="FFFFFF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rgbClr val="FFFFFF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entury Gothic" pitchFamily="34" charset="0"/>
              </a:defRPr>
            </a:lvl9pPr>
          </a:lstStyle>
          <a:p>
            <a:pPr algn="l"/>
            <a:r>
              <a:rPr lang="en-US" b="1" dirty="0" smtClean="0">
                <a:solidFill>
                  <a:srgbClr val="FF0000"/>
                </a:solidFill>
              </a:rPr>
              <a:t>46</a:t>
            </a:r>
            <a:r>
              <a:rPr lang="en-US" b="1" dirty="0" smtClean="0">
                <a:solidFill>
                  <a:srgbClr val="FF0000"/>
                </a:solidFill>
                <a:sym typeface="Mathematica3Mono"/>
              </a:rPr>
              <a:t>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5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566319"/>
            <a:ext cx="32575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952608"/>
              </p:ext>
            </p:extLst>
          </p:nvPr>
        </p:nvGraphicFramePr>
        <p:xfrm>
          <a:off x="363648" y="2362200"/>
          <a:ext cx="6965950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9" name="Equation" r:id="rId4" imgW="2857320" imgH="672840" progId="Equation.DSMT4">
                  <p:embed/>
                </p:oleObj>
              </mc:Choice>
              <mc:Fallback>
                <p:oleObj name="Equation" r:id="rId4" imgW="2857320" imgH="6728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48" y="2362200"/>
                        <a:ext cx="6965950" cy="168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877329" y="1026928"/>
            <a:ext cx="596753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Honors Up!- Write at the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bottom of your page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179831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heck Progr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806" y="1005843"/>
            <a:ext cx="2846387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PQuestion"/>
          <p:cNvSpPr>
            <a:spLocks noChangeArrowheads="1"/>
          </p:cNvSpPr>
          <p:nvPr/>
        </p:nvSpPr>
        <p:spPr bwMode="auto">
          <a:xfrm>
            <a:off x="381000" y="1676400"/>
            <a:ext cx="80200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2400">
                <a:solidFill>
                  <a:srgbClr val="00539D"/>
                </a:solidFill>
                <a:cs typeface="Times New Roman" pitchFamily="18" charset="0"/>
              </a:rPr>
              <a:t>Find </a:t>
            </a:r>
            <a:r>
              <a:rPr lang="en-US" sz="2400" i="1">
                <a:solidFill>
                  <a:srgbClr val="00539D"/>
                </a:solidFill>
                <a:cs typeface="Times New Roman" pitchFamily="18" charset="0"/>
              </a:rPr>
              <a:t>m</a:t>
            </a:r>
            <a:r>
              <a:rPr lang="en-US" sz="2400">
                <a:solidFill>
                  <a:srgbClr val="00539D"/>
                </a:solidFill>
                <a:ea typeface="Times New Roman" pitchFamily="18" charset="0"/>
                <a:cs typeface="Arial" charset="0"/>
                <a:sym typeface="Symbol" pitchFamily="18" charset="2"/>
              </a:rPr>
              <a:t></a:t>
            </a:r>
            <a:r>
              <a:rPr lang="en-US" sz="2400" i="1">
                <a:solidFill>
                  <a:srgbClr val="00539D"/>
                </a:solidFill>
                <a:cs typeface="Times New Roman" pitchFamily="18" charset="0"/>
              </a:rPr>
              <a:t>BHC</a:t>
            </a:r>
            <a:r>
              <a:rPr lang="en-US" sz="2400">
                <a:solidFill>
                  <a:srgbClr val="00539D"/>
                </a:solidFill>
                <a:cs typeface="Times New Roman" pitchFamily="18" charset="0"/>
              </a:rPr>
              <a:t> and </a:t>
            </a:r>
            <a:r>
              <a:rPr lang="en-US" sz="2400" i="1">
                <a:solidFill>
                  <a:srgbClr val="00539D"/>
                </a:solidFill>
                <a:cs typeface="Times New Roman" pitchFamily="18" charset="0"/>
              </a:rPr>
              <a:t>m</a:t>
            </a:r>
            <a:r>
              <a:rPr lang="en-US" sz="2400">
                <a:solidFill>
                  <a:srgbClr val="00539D"/>
                </a:solidFill>
                <a:cs typeface="Times New Roman" pitchFamily="18" charset="0"/>
                <a:sym typeface="Symbol" pitchFamily="18" charset="2"/>
              </a:rPr>
              <a:t></a:t>
            </a:r>
            <a:r>
              <a:rPr lang="en-US" sz="2400" i="1">
                <a:solidFill>
                  <a:srgbClr val="00539D"/>
                </a:solidFill>
                <a:cs typeface="Times New Roman" pitchFamily="18" charset="0"/>
              </a:rPr>
              <a:t>DJE</a:t>
            </a:r>
            <a:r>
              <a:rPr lang="en-US" sz="2400">
                <a:solidFill>
                  <a:srgbClr val="00539D"/>
                </a:solidFill>
                <a:cs typeface="Times New Roman" pitchFamily="18" charset="0"/>
              </a:rPr>
              <a:t> if </a:t>
            </a:r>
            <a:r>
              <a:rPr lang="en-US" sz="2400">
                <a:solidFill>
                  <a:srgbClr val="00539D"/>
                </a:solidFill>
                <a:cs typeface="Times New Roman" pitchFamily="18" charset="0"/>
                <a:sym typeface="Symbol" pitchFamily="18" charset="2"/>
              </a:rPr>
              <a:t></a:t>
            </a:r>
            <a:r>
              <a:rPr lang="en-US" sz="2400" i="1">
                <a:solidFill>
                  <a:srgbClr val="00539D"/>
                </a:solidFill>
                <a:cs typeface="Times New Roman" pitchFamily="18" charset="0"/>
              </a:rPr>
              <a:t>BHC </a:t>
            </a:r>
            <a:r>
              <a:rPr lang="en-US" sz="2400">
                <a:solidFill>
                  <a:srgbClr val="00539D"/>
                </a:solidFill>
                <a:cs typeface="Times New Roman" pitchFamily="18" charset="0"/>
                <a:sym typeface="Symbol" pitchFamily="18" charset="2"/>
              </a:rPr>
              <a:t> </a:t>
            </a:r>
            <a:r>
              <a:rPr lang="en-US" sz="2400" i="1">
                <a:solidFill>
                  <a:srgbClr val="00539D"/>
                </a:solidFill>
                <a:cs typeface="Times New Roman" pitchFamily="18" charset="0"/>
              </a:rPr>
              <a:t>DJE</a:t>
            </a:r>
            <a:r>
              <a:rPr lang="en-US" sz="2400">
                <a:solidFill>
                  <a:srgbClr val="00539D"/>
                </a:solidFill>
                <a:cs typeface="Times New Roman" pitchFamily="18" charset="0"/>
              </a:rPr>
              <a:t>, </a:t>
            </a:r>
            <a:br>
              <a:rPr lang="en-US" sz="2400">
                <a:solidFill>
                  <a:srgbClr val="00539D"/>
                </a:solidFill>
                <a:cs typeface="Times New Roman" pitchFamily="18" charset="0"/>
              </a:rPr>
            </a:br>
            <a:r>
              <a:rPr lang="en-US" sz="2400" i="1">
                <a:solidFill>
                  <a:srgbClr val="00539D"/>
                </a:solidFill>
                <a:cs typeface="Times New Roman" pitchFamily="18" charset="0"/>
              </a:rPr>
              <a:t>m</a:t>
            </a:r>
            <a:r>
              <a:rPr lang="en-US" sz="2400">
                <a:solidFill>
                  <a:srgbClr val="00539D"/>
                </a:solidFill>
                <a:cs typeface="Times New Roman" pitchFamily="18" charset="0"/>
                <a:sym typeface="Symbol" pitchFamily="18" charset="2"/>
              </a:rPr>
              <a:t></a:t>
            </a:r>
            <a:r>
              <a:rPr lang="en-US" sz="2400" i="1">
                <a:solidFill>
                  <a:srgbClr val="00539D"/>
                </a:solidFill>
                <a:cs typeface="Times New Roman" pitchFamily="18" charset="0"/>
              </a:rPr>
              <a:t>BHC</a:t>
            </a:r>
            <a:r>
              <a:rPr lang="en-US" sz="2400">
                <a:solidFill>
                  <a:srgbClr val="00539D"/>
                </a:solidFill>
                <a:cs typeface="Times New Roman" pitchFamily="18" charset="0"/>
              </a:rPr>
              <a:t> = 4</a:t>
            </a:r>
            <a:r>
              <a:rPr lang="en-US" sz="2400" i="1">
                <a:solidFill>
                  <a:srgbClr val="00539D"/>
                </a:solidFill>
                <a:cs typeface="Times New Roman" pitchFamily="18" charset="0"/>
              </a:rPr>
              <a:t>x</a:t>
            </a:r>
            <a:r>
              <a:rPr lang="en-US" sz="2400">
                <a:solidFill>
                  <a:srgbClr val="00539D"/>
                </a:solidFill>
                <a:cs typeface="Times New Roman" pitchFamily="18" charset="0"/>
              </a:rPr>
              <a:t> + 5, and </a:t>
            </a:r>
            <a:r>
              <a:rPr lang="en-US" sz="2400" i="1">
                <a:solidFill>
                  <a:srgbClr val="00539D"/>
                </a:solidFill>
                <a:cs typeface="Times New Roman" pitchFamily="18" charset="0"/>
              </a:rPr>
              <a:t>m</a:t>
            </a:r>
            <a:r>
              <a:rPr lang="en-US" sz="2400">
                <a:solidFill>
                  <a:srgbClr val="00539D"/>
                </a:solidFill>
                <a:cs typeface="Times New Roman" pitchFamily="18" charset="0"/>
                <a:sym typeface="Symbol" pitchFamily="18" charset="2"/>
              </a:rPr>
              <a:t></a:t>
            </a:r>
            <a:r>
              <a:rPr lang="en-US" sz="2400" i="1">
                <a:solidFill>
                  <a:srgbClr val="00539D"/>
                </a:solidFill>
                <a:cs typeface="Times New Roman" pitchFamily="18" charset="0"/>
              </a:rPr>
              <a:t>DJE</a:t>
            </a:r>
            <a:r>
              <a:rPr lang="en-US" sz="2400">
                <a:solidFill>
                  <a:srgbClr val="00539D"/>
                </a:solidFill>
                <a:cs typeface="Times New Roman" pitchFamily="18" charset="0"/>
              </a:rPr>
              <a:t> = 3</a:t>
            </a:r>
            <a:r>
              <a:rPr lang="en-US" sz="2400" i="1">
                <a:solidFill>
                  <a:srgbClr val="00539D"/>
                </a:solidFill>
                <a:cs typeface="Times New Roman" pitchFamily="18" charset="0"/>
              </a:rPr>
              <a:t>x</a:t>
            </a:r>
            <a:r>
              <a:rPr lang="en-US" sz="2400">
                <a:solidFill>
                  <a:srgbClr val="00539D"/>
                </a:solidFill>
                <a:cs typeface="Times New Roman" pitchFamily="18" charset="0"/>
              </a:rPr>
              <a:t> + 30.</a:t>
            </a:r>
          </a:p>
        </p:txBody>
      </p:sp>
      <p:sp>
        <p:nvSpPr>
          <p:cNvPr id="2" name="Rectangle 1"/>
          <p:cNvSpPr/>
          <p:nvPr/>
        </p:nvSpPr>
        <p:spPr>
          <a:xfrm>
            <a:off x="5105400" y="2430321"/>
            <a:ext cx="4092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000" b="1" dirty="0" smtClean="0">
                <a:solidFill>
                  <a:srgbClr val="FF0000"/>
                </a:solidFill>
                <a:sym typeface="Symbol" pitchFamily="18" charset="2"/>
              </a:rPr>
              <a:t>Answer:</a:t>
            </a:r>
            <a:r>
              <a:rPr lang="pt-BR" sz="2000" b="1" dirty="0">
                <a:solidFill>
                  <a:srgbClr val="FF0000"/>
                </a:solidFill>
                <a:sym typeface="Symbol" pitchFamily="18" charset="2"/>
              </a:rPr>
              <a:t>	</a:t>
            </a:r>
            <a:r>
              <a:rPr lang="pt-BR" sz="2000" b="1" i="1" dirty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pt-BR" sz="2000" b="1" dirty="0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pt-BR" sz="2000" b="1" i="1" dirty="0">
                <a:solidFill>
                  <a:srgbClr val="FF0000"/>
                </a:solidFill>
                <a:sym typeface="Symbol" pitchFamily="18" charset="2"/>
              </a:rPr>
              <a:t>BHC</a:t>
            </a:r>
            <a:r>
              <a:rPr lang="pt-BR" sz="2000" b="1" dirty="0">
                <a:solidFill>
                  <a:srgbClr val="FF0000"/>
                </a:solidFill>
                <a:sym typeface="Symbol" pitchFamily="18" charset="2"/>
              </a:rPr>
              <a:t> = 105, </a:t>
            </a:r>
            <a:r>
              <a:rPr lang="pt-BR" sz="2000" b="1" i="1" dirty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pt-BR" sz="2000" b="1" dirty="0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pt-BR" sz="2000" b="1" i="1" dirty="0">
                <a:solidFill>
                  <a:srgbClr val="FF0000"/>
                </a:solidFill>
                <a:sym typeface="Symbol" pitchFamily="18" charset="2"/>
              </a:rPr>
              <a:t>DJE</a:t>
            </a:r>
            <a:r>
              <a:rPr lang="pt-BR" sz="2000" b="1" dirty="0">
                <a:solidFill>
                  <a:srgbClr val="FF0000"/>
                </a:solidFill>
                <a:sym typeface="Symbol" pitchFamily="18" charset="2"/>
              </a:rPr>
              <a:t> = 105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61955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heck Progr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806" y="1005843"/>
            <a:ext cx="2846387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PQuestion"/>
              <p:cNvSpPr>
                <a:spLocks noChangeArrowheads="1"/>
              </p:cNvSpPr>
              <p:nvPr/>
            </p:nvSpPr>
            <p:spPr bwMode="auto">
              <a:xfrm>
                <a:off x="381000" y="1676400"/>
                <a:ext cx="8020050" cy="1338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342900">
                  <a:lnSpc>
                    <a:spcPct val="90000"/>
                  </a:lnSpc>
                </a:pPr>
                <a:r>
                  <a:rPr lang="en-US" sz="2400" dirty="0" smtClean="0"/>
                  <a:t>The </a:t>
                </a:r>
                <a:r>
                  <a:rPr lang="en-US" sz="2400" dirty="0" err="1"/>
                  <a:t>m</a:t>
                </a:r>
                <a:r>
                  <a:rPr lang="en-US" sz="2400" dirty="0" err="1">
                    <a:sym typeface="Symbol" pitchFamily="18" charset="2"/>
                  </a:rPr>
                  <a:t>ABC</a:t>
                </a:r>
                <a:r>
                  <a:rPr lang="en-US" sz="2400" dirty="0">
                    <a:sym typeface="Symbol" pitchFamily="18" charset="2"/>
                  </a:rPr>
                  <a:t> = 64⁰. Point D is in the interior of ABC such that </a:t>
                </a:r>
                <a:r>
                  <a:rPr lang="en-US" sz="2400" dirty="0" err="1">
                    <a:sym typeface="Symbol" pitchFamily="18" charset="2"/>
                  </a:rPr>
                  <a:t>mABD</a:t>
                </a:r>
                <a:r>
                  <a:rPr lang="en-US" sz="2400" dirty="0">
                    <a:sym typeface="Symbol" pitchFamily="18" charset="2"/>
                  </a:rPr>
                  <a:t> </a:t>
                </a:r>
                <a:r>
                  <a:rPr lang="en-US" sz="2400" dirty="0" smtClean="0">
                    <a:sym typeface="Symbol" pitchFamily="18" charset="2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sym typeface="Symbol" pitchFamily="18" charset="2"/>
                          </a:rPr>
                          <m:t>x</m:t>
                        </m:r>
                      </m:e>
                      <m:sup>
                        <m:r>
                          <a:rPr lang="en-US" sz="2400" b="0" i="0" smtClean="0">
                            <a:latin typeface="Cambria Math"/>
                            <a:sym typeface="Symbol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-4x and  </a:t>
                </a:r>
                <a:r>
                  <a:rPr lang="en-US" sz="2400" dirty="0" err="1" smtClean="0">
                    <a:sym typeface="Symbol" pitchFamily="18" charset="2"/>
                  </a:rPr>
                  <a:t>m</a:t>
                </a:r>
                <a:r>
                  <a:rPr lang="en-US" sz="2400" dirty="0" err="1" smtClean="0"/>
                  <a:t>DBC</a:t>
                </a:r>
                <a:r>
                  <a:rPr lang="en-US" sz="2400" dirty="0" smtClean="0"/>
                  <a:t> =-8x. Find the value of x and the measure of all the missing angles. 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12" name="TPQuestion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676400"/>
                <a:ext cx="8020050" cy="1338828"/>
              </a:xfrm>
              <a:prstGeom prst="rect">
                <a:avLst/>
              </a:prstGeom>
              <a:blipFill rotWithShape="1">
                <a:blip r:embed="rId3"/>
                <a:stretch>
                  <a:fillRect t="-72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Exit Slip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6550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5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5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37497" y="838200"/>
            <a:ext cx="303930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Honors Up!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4800" y="2057400"/>
            <a:ext cx="80772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indent="-7938">
              <a:buFontTx/>
              <a:buNone/>
              <a:tabLst>
                <a:tab pos="685800" algn="l"/>
              </a:tabLst>
            </a:pPr>
            <a:r>
              <a:rPr lang="en-US" sz="2800" b="1" dirty="0" smtClean="0">
                <a:latin typeface="Century Gothic" pitchFamily="34" charset="0"/>
              </a:rPr>
              <a:t>60 minutes = 1 degree</a:t>
            </a:r>
          </a:p>
          <a:p>
            <a:pPr marL="7938" indent="-7938">
              <a:buFontTx/>
              <a:buNone/>
              <a:tabLst>
                <a:tab pos="685800" algn="l"/>
              </a:tabLst>
            </a:pPr>
            <a:r>
              <a:rPr lang="en-US" sz="2800" b="1" dirty="0" smtClean="0">
                <a:latin typeface="Century Gothic" pitchFamily="34" charset="0"/>
              </a:rPr>
              <a:t>60 seconds = 1 minute                             </a:t>
            </a:r>
            <a:r>
              <a:rPr lang="en-US" sz="2800" b="1" dirty="0" smtClean="0"/>
              <a:t>	</a:t>
            </a:r>
          </a:p>
        </p:txBody>
      </p:sp>
      <p:graphicFrame>
        <p:nvGraphicFramePr>
          <p:cNvPr id="12" name="Object 1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37337433"/>
              </p:ext>
            </p:extLst>
          </p:nvPr>
        </p:nvGraphicFramePr>
        <p:xfrm>
          <a:off x="1249363" y="3352801"/>
          <a:ext cx="1233487" cy="789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8" name="Equation" r:id="rId4" imgW="507960" imgH="393480" progId="Equation.DSMT4">
                  <p:embed/>
                </p:oleObj>
              </mc:Choice>
              <mc:Fallback>
                <p:oleObj name="Equation" r:id="rId4" imgW="507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3352801"/>
                        <a:ext cx="1233487" cy="7894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343022"/>
              </p:ext>
            </p:extLst>
          </p:nvPr>
        </p:nvGraphicFramePr>
        <p:xfrm>
          <a:off x="1065213" y="4816476"/>
          <a:ext cx="1576387" cy="885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9" name="Equation" r:id="rId6" imgW="596880" imgH="393480" progId="Equation.DSMT4">
                  <p:embed/>
                </p:oleObj>
              </mc:Choice>
              <mc:Fallback>
                <p:oleObj name="Equation" r:id="rId6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4816476"/>
                        <a:ext cx="1576387" cy="8852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174303"/>
              </p:ext>
            </p:extLst>
          </p:nvPr>
        </p:nvGraphicFramePr>
        <p:xfrm>
          <a:off x="4962525" y="3500438"/>
          <a:ext cx="2087563" cy="540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0" name="Equation" r:id="rId8" imgW="812520" imgH="203040" progId="Equation.DSMT4">
                  <p:embed/>
                </p:oleObj>
              </mc:Choice>
              <mc:Fallback>
                <p:oleObj name="Equation" r:id="rId8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525" y="3500438"/>
                        <a:ext cx="2087563" cy="5403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301238"/>
              </p:ext>
            </p:extLst>
          </p:nvPr>
        </p:nvGraphicFramePr>
        <p:xfrm>
          <a:off x="4979988" y="5019675"/>
          <a:ext cx="208756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1" name="Equation" r:id="rId10" imgW="812520" imgH="203040" progId="Equation.DSMT4">
                  <p:embed/>
                </p:oleObj>
              </mc:Choice>
              <mc:Fallback>
                <p:oleObj name="Equation" r:id="rId10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5019675"/>
                        <a:ext cx="2087562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948739"/>
              </p:ext>
            </p:extLst>
          </p:nvPr>
        </p:nvGraphicFramePr>
        <p:xfrm>
          <a:off x="2503488" y="3551239"/>
          <a:ext cx="1349375" cy="474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2" name="Equation" r:id="rId12" imgW="507960" imgH="177480" progId="Equation.DSMT4">
                  <p:embed/>
                </p:oleObj>
              </mc:Choice>
              <mc:Fallback>
                <p:oleObj name="Equation" r:id="rId12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8" y="3551239"/>
                        <a:ext cx="1349375" cy="4747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605068"/>
              </p:ext>
            </p:extLst>
          </p:nvPr>
        </p:nvGraphicFramePr>
        <p:xfrm>
          <a:off x="2628900" y="5048250"/>
          <a:ext cx="184943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3" name="Equation" r:id="rId14" imgW="711000" imgH="203040" progId="Equation.DSMT4">
                  <p:embed/>
                </p:oleObj>
              </mc:Choice>
              <mc:Fallback>
                <p:oleObj name="Equation" r:id="rId14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5048250"/>
                        <a:ext cx="1849438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804559"/>
              </p:ext>
            </p:extLst>
          </p:nvPr>
        </p:nvGraphicFramePr>
        <p:xfrm>
          <a:off x="7050087" y="3505200"/>
          <a:ext cx="1636713" cy="472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4" name="Equation" r:id="rId16" imgW="622080" imgH="177480" progId="Equation.DSMT4">
                  <p:embed/>
                </p:oleObj>
              </mc:Choice>
              <mc:Fallback>
                <p:oleObj name="Equation" r:id="rId16" imgW="622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087" y="3505200"/>
                        <a:ext cx="1636713" cy="4721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271598"/>
              </p:ext>
            </p:extLst>
          </p:nvPr>
        </p:nvGraphicFramePr>
        <p:xfrm>
          <a:off x="7038975" y="5064126"/>
          <a:ext cx="1625600" cy="474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5" name="Equation" r:id="rId18" imgW="622080" imgH="177480" progId="Equation.DSMT4">
                  <p:embed/>
                </p:oleObj>
              </mc:Choice>
              <mc:Fallback>
                <p:oleObj name="Equation" r:id="rId18" imgW="622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8975" y="5064126"/>
                        <a:ext cx="1625600" cy="4747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21412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5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37497" y="838200"/>
            <a:ext cx="303930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Honors Up!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4800" y="1676400"/>
            <a:ext cx="80772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indent="-7938">
              <a:buFontTx/>
              <a:buNone/>
              <a:tabLst>
                <a:tab pos="685800" algn="l"/>
              </a:tabLst>
            </a:pPr>
            <a:r>
              <a:rPr lang="en-US" sz="2800" b="1" dirty="0" smtClean="0">
                <a:latin typeface="Century Gothic" pitchFamily="34" charset="0"/>
              </a:rPr>
              <a:t>60 minutes = 1 degree</a:t>
            </a:r>
          </a:p>
          <a:p>
            <a:pPr marL="7938" indent="-7938">
              <a:buFontTx/>
              <a:buNone/>
              <a:tabLst>
                <a:tab pos="685800" algn="l"/>
              </a:tabLst>
            </a:pPr>
            <a:r>
              <a:rPr lang="en-US" sz="2800" b="1" dirty="0" smtClean="0">
                <a:latin typeface="Century Gothic" pitchFamily="34" charset="0"/>
              </a:rPr>
              <a:t>60 seconds = 1 minute                             </a:t>
            </a:r>
            <a:r>
              <a:rPr lang="en-US" sz="2800" b="1" dirty="0" smtClean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877459"/>
              </p:ext>
            </p:extLst>
          </p:nvPr>
        </p:nvGraphicFramePr>
        <p:xfrm>
          <a:off x="280988" y="2835275"/>
          <a:ext cx="4273550" cy="592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10" name="Equation" r:id="rId4" imgW="1701720" imgH="203040" progId="Equation.DSMT4">
                  <p:embed/>
                </p:oleObj>
              </mc:Choice>
              <mc:Fallback>
                <p:oleObj name="Equation" r:id="rId4" imgW="170172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2835275"/>
                        <a:ext cx="4273550" cy="592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698516"/>
              </p:ext>
            </p:extLst>
          </p:nvPr>
        </p:nvGraphicFramePr>
        <p:xfrm>
          <a:off x="201613" y="3775075"/>
          <a:ext cx="46164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11" name="Equation" r:id="rId6" imgW="1841400" imgH="203040" progId="Equation.DSMT4">
                  <p:embed/>
                </p:oleObj>
              </mc:Choice>
              <mc:Fallback>
                <p:oleObj name="Equation" r:id="rId6" imgW="184140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3775075"/>
                        <a:ext cx="46164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180546"/>
              </p:ext>
            </p:extLst>
          </p:nvPr>
        </p:nvGraphicFramePr>
        <p:xfrm>
          <a:off x="201613" y="4714875"/>
          <a:ext cx="44323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12" name="Equation" r:id="rId8" imgW="1765080" imgH="203040" progId="Equation.DSMT4">
                  <p:embed/>
                </p:oleObj>
              </mc:Choice>
              <mc:Fallback>
                <p:oleObj name="Equation" r:id="rId8" imgW="1765080" imgH="2030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4714875"/>
                        <a:ext cx="443230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626596"/>
              </p:ext>
            </p:extLst>
          </p:nvPr>
        </p:nvGraphicFramePr>
        <p:xfrm>
          <a:off x="209550" y="5654675"/>
          <a:ext cx="4630738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13" name="Equation" r:id="rId10" imgW="1854000" imgH="203040" progId="Equation.DSMT4">
                  <p:embed/>
                </p:oleObj>
              </mc:Choice>
              <mc:Fallback>
                <p:oleObj name="Equation" r:id="rId10" imgW="1854000" imgH="2030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5654675"/>
                        <a:ext cx="4630738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036941"/>
              </p:ext>
            </p:extLst>
          </p:nvPr>
        </p:nvGraphicFramePr>
        <p:xfrm>
          <a:off x="4706938" y="2835276"/>
          <a:ext cx="1758950" cy="592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14" name="Equation" r:id="rId12" imgW="672840" imgH="203040" progId="Equation.DSMT4">
                  <p:embed/>
                </p:oleObj>
              </mc:Choice>
              <mc:Fallback>
                <p:oleObj name="Equation" r:id="rId12" imgW="672840" imgH="2030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6938" y="2835276"/>
                        <a:ext cx="1758950" cy="592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585032"/>
              </p:ext>
            </p:extLst>
          </p:nvPr>
        </p:nvGraphicFramePr>
        <p:xfrm>
          <a:off x="4814888" y="3776663"/>
          <a:ext cx="2057400" cy="5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15" name="Equation" r:id="rId14" imgW="787320" imgH="203040" progId="Equation.DSMT4">
                  <p:embed/>
                </p:oleObj>
              </mc:Choice>
              <mc:Fallback>
                <p:oleObj name="Equation" r:id="rId14" imgW="787320" imgH="2030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4888" y="3776663"/>
                        <a:ext cx="2057400" cy="5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180939"/>
              </p:ext>
            </p:extLst>
          </p:nvPr>
        </p:nvGraphicFramePr>
        <p:xfrm>
          <a:off x="4713288" y="4708526"/>
          <a:ext cx="1838325" cy="592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16" name="Equation" r:id="rId16" imgW="698400" imgH="203040" progId="Equation.DSMT4">
                  <p:embed/>
                </p:oleObj>
              </mc:Choice>
              <mc:Fallback>
                <p:oleObj name="Equation" r:id="rId16" imgW="698400" imgH="20304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4708526"/>
                        <a:ext cx="1838325" cy="592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277570"/>
              </p:ext>
            </p:extLst>
          </p:nvPr>
        </p:nvGraphicFramePr>
        <p:xfrm>
          <a:off x="4848225" y="5654675"/>
          <a:ext cx="187166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17" name="Equation" r:id="rId18" imgW="711000" imgH="203040" progId="Equation.DSMT4">
                  <p:embed/>
                </p:oleObj>
              </mc:Choice>
              <mc:Fallback>
                <p:oleObj name="Equation" r:id="rId18" imgW="711000" imgH="20304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225" y="5654675"/>
                        <a:ext cx="1871663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19549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7772400" cy="1143000"/>
          </a:xfrm>
        </p:spPr>
        <p:txBody>
          <a:bodyPr/>
          <a:lstStyle/>
          <a:p>
            <a:r>
              <a:rPr lang="en-US" b="1" dirty="0" smtClean="0"/>
              <a:t>Assignment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52400" y="2057400"/>
            <a:ext cx="87630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sz="3200" b="1" dirty="0" smtClean="0">
                <a:latin typeface="Century Gothic" pitchFamily="34" charset="0"/>
              </a:rPr>
              <a:t>Due Tomorrow:</a:t>
            </a:r>
          </a:p>
          <a:p>
            <a:pPr>
              <a:defRPr/>
            </a:pPr>
            <a:r>
              <a:rPr lang="en-US" b="1" dirty="0" smtClean="0">
                <a:latin typeface="Century Gothic" pitchFamily="34" charset="0"/>
              </a:rPr>
              <a:t>1.4 P. 41-42 #13-29Every Other Odd, 39 &amp; 1.4 Extra Practice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>
                <a:latin typeface="Century Gothic" pitchFamily="34" charset="0"/>
              </a:rPr>
              <a:t>*Go to website for answers</a:t>
            </a:r>
          </a:p>
          <a:p>
            <a:pPr marL="0" indent="0" algn="ctr"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QUIZ 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Friday!</a:t>
            </a:r>
            <a:endParaRPr lang="en-US" b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>
              <a:buFontTx/>
              <a:buNone/>
              <a:defRPr/>
            </a:pPr>
            <a:endParaRPr lang="en-US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69369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5</a:t>
            </a:r>
          </a:p>
        </p:txBody>
      </p:sp>
      <p:sp>
        <p:nvSpPr>
          <p:cNvPr id="117766" name="TPQuestion"/>
          <p:cNvSpPr>
            <a:spLocks noChangeArrowheads="1"/>
          </p:cNvSpPr>
          <p:nvPr/>
        </p:nvSpPr>
        <p:spPr bwMode="auto">
          <a:xfrm>
            <a:off x="152400" y="1734145"/>
            <a:ext cx="876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6E9E"/>
                </a:solidFill>
                <a:latin typeface="Century Gothic" pitchFamily="34" charset="0"/>
              </a:rPr>
              <a:t>Given that M is the midpoint of AB and that AM = 2x + 5y, BM = 52’, and AB = 10x + 10y + 24, find the values of x, y and AB.</a:t>
            </a:r>
            <a:endParaRPr lang="en-US" sz="2400" b="1" dirty="0">
              <a:solidFill>
                <a:srgbClr val="006E9E"/>
              </a:solidFill>
              <a:latin typeface="Century Gothic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6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37497" y="838200"/>
            <a:ext cx="303930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Honors Up!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1780" y="3030336"/>
            <a:ext cx="4924162" cy="1117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>
              <a:lnSpc>
                <a:spcPct val="119000"/>
              </a:lnSpc>
            </a:pPr>
            <a:r>
              <a:rPr lang="de-DE" sz="2800" b="1" dirty="0">
                <a:solidFill>
                  <a:srgbClr val="004E9A"/>
                </a:solidFill>
              </a:rPr>
              <a:t>Answer: </a:t>
            </a:r>
            <a:r>
              <a:rPr lang="de-DE" sz="2800" b="1" dirty="0" smtClean="0">
                <a:solidFill>
                  <a:srgbClr val="FF0000"/>
                </a:solidFill>
              </a:rPr>
              <a:t>(-4, 12)</a:t>
            </a:r>
            <a:br>
              <a:rPr lang="de-DE" sz="2800" b="1" dirty="0" smtClean="0">
                <a:solidFill>
                  <a:srgbClr val="FF0000"/>
                </a:solidFill>
              </a:rPr>
            </a:br>
            <a:r>
              <a:rPr lang="de-DE" sz="2800" b="1" dirty="0" smtClean="0">
                <a:solidFill>
                  <a:srgbClr val="FF0000"/>
                </a:solidFill>
              </a:rPr>
              <a:t>AB = 104 u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876800" y="1797645"/>
            <a:ext cx="304800" cy="0"/>
          </a:xfrm>
          <a:prstGeom prst="line">
            <a:avLst/>
          </a:prstGeom>
          <a:ln w="38100">
            <a:solidFill>
              <a:srgbClr val="006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876800" y="3030336"/>
            <a:ext cx="27633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CHECK </a:t>
            </a:r>
            <a:r>
              <a:rPr lang="en-US" sz="5400" dirty="0" smtClean="0">
                <a:latin typeface="Wingdings" pitchFamily="2" charset="2"/>
              </a:rPr>
              <a:t>ü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297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6" grpId="0" autoUpdateAnimBg="0"/>
      <p:bldP spid="3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5</a:t>
            </a:r>
          </a:p>
        </p:txBody>
      </p:sp>
      <p:sp>
        <p:nvSpPr>
          <p:cNvPr id="117766" name="TPQuestion"/>
          <p:cNvSpPr>
            <a:spLocks noChangeArrowheads="1"/>
          </p:cNvSpPr>
          <p:nvPr/>
        </p:nvSpPr>
        <p:spPr bwMode="auto">
          <a:xfrm>
            <a:off x="152400" y="1734145"/>
            <a:ext cx="8763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6E9E"/>
                </a:solidFill>
                <a:latin typeface="Century Gothic" pitchFamily="34" charset="0"/>
              </a:rPr>
              <a:t>Points B and C are the trisection points of AD.  </a:t>
            </a:r>
          </a:p>
          <a:p>
            <a:r>
              <a:rPr lang="en-US" sz="2400" b="1" dirty="0" smtClean="0">
                <a:solidFill>
                  <a:srgbClr val="006E9E"/>
                </a:solidFill>
                <a:latin typeface="Century Gothic" pitchFamily="34" charset="0"/>
              </a:rPr>
              <a:t>If AB = x</a:t>
            </a:r>
            <a:r>
              <a:rPr lang="en-US" sz="2400" b="1" baseline="30000" dirty="0">
                <a:solidFill>
                  <a:srgbClr val="006E9E"/>
                </a:solidFill>
                <a:latin typeface="Century Gothic" pitchFamily="34" charset="0"/>
              </a:rPr>
              <a:t>2</a:t>
            </a:r>
            <a:r>
              <a:rPr lang="en-US" sz="2400" b="1" dirty="0" smtClean="0">
                <a:solidFill>
                  <a:srgbClr val="006E9E"/>
                </a:solidFill>
                <a:latin typeface="Century Gothic" pitchFamily="34" charset="0"/>
              </a:rPr>
              <a:t> + 4x and BC = 2x</a:t>
            </a:r>
            <a:r>
              <a:rPr lang="en-US" sz="2400" b="1" baseline="30000" dirty="0" smtClean="0">
                <a:solidFill>
                  <a:srgbClr val="006E9E"/>
                </a:solidFill>
                <a:latin typeface="Century Gothic" pitchFamily="34" charset="0"/>
              </a:rPr>
              <a:t>2</a:t>
            </a:r>
            <a:r>
              <a:rPr lang="en-US" sz="2400" b="1" dirty="0" smtClean="0">
                <a:solidFill>
                  <a:srgbClr val="006E9E"/>
                </a:solidFill>
                <a:latin typeface="Century Gothic" pitchFamily="34" charset="0"/>
              </a:rPr>
              <a:t>, find the value of x and AC.</a:t>
            </a:r>
            <a:endParaRPr lang="en-US" sz="2400" b="1" dirty="0">
              <a:solidFill>
                <a:srgbClr val="006E9E"/>
              </a:solidFill>
              <a:latin typeface="Century Gothic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6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37497" y="838200"/>
            <a:ext cx="303930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Honors Up!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7-Point Star 3"/>
          <p:cNvSpPr/>
          <p:nvPr/>
        </p:nvSpPr>
        <p:spPr>
          <a:xfrm>
            <a:off x="853721" y="2834619"/>
            <a:ext cx="8061679" cy="29718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37496" y="3505200"/>
            <a:ext cx="6239703" cy="1630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 algn="ctr">
              <a:lnSpc>
                <a:spcPct val="119000"/>
              </a:lnSpc>
            </a:pPr>
            <a:r>
              <a:rPr lang="de-DE" sz="2800" b="1" dirty="0" smtClean="0">
                <a:solidFill>
                  <a:srgbClr val="66FFFF"/>
                </a:solidFill>
              </a:rPr>
              <a:t>Extra algebra test point </a:t>
            </a:r>
          </a:p>
          <a:p>
            <a:pPr marL="1371600" indent="-1371600" algn="ctr">
              <a:lnSpc>
                <a:spcPct val="119000"/>
              </a:lnSpc>
            </a:pPr>
            <a:r>
              <a:rPr lang="de-DE" sz="2800" b="1" dirty="0" smtClean="0">
                <a:solidFill>
                  <a:srgbClr val="66FFFF"/>
                </a:solidFill>
              </a:rPr>
              <a:t>if you do this on a separate sheet and hand it in to me </a:t>
            </a:r>
            <a:r>
              <a:rPr lang="de-DE" sz="2800" b="1" dirty="0" smtClean="0">
                <a:solidFill>
                  <a:srgbClr val="66FFFF"/>
                </a:solidFill>
              </a:rPr>
              <a:t>before Friday</a:t>
            </a:r>
            <a:r>
              <a:rPr lang="de-DE" sz="2800" b="1" dirty="0" smtClean="0">
                <a:solidFill>
                  <a:srgbClr val="66FFFF"/>
                </a:solidFill>
              </a:rPr>
              <a:t>!</a:t>
            </a:r>
            <a:endParaRPr lang="de-DE" sz="2800" b="1" dirty="0" smtClean="0">
              <a:solidFill>
                <a:srgbClr val="66FF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375400" y="1797645"/>
            <a:ext cx="304800" cy="0"/>
          </a:xfrm>
          <a:prstGeom prst="line">
            <a:avLst/>
          </a:prstGeom>
          <a:ln w="38100">
            <a:solidFill>
              <a:srgbClr val="006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05604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6" grpId="0" autoUpdateAnimBg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-228600" y="1219200"/>
            <a:ext cx="9067800" cy="4648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indent="-447675">
              <a:spcBef>
                <a:spcPct val="0"/>
              </a:spcBef>
              <a:buFontTx/>
              <a:buNone/>
              <a:tabLst>
                <a:tab pos="914400" algn="l"/>
              </a:tabLst>
            </a:pPr>
            <a:r>
              <a:rPr lang="en-US" b="1" dirty="0" smtClean="0">
                <a:latin typeface="Century Gothic" pitchFamily="34" charset="0"/>
                <a:cs typeface="Times New Roman" pitchFamily="18" charset="0"/>
              </a:rPr>
              <a:t>1.4 Angle Measure</a:t>
            </a:r>
          </a:p>
          <a:p>
            <a:pPr marL="914400" indent="-447675">
              <a:spcBef>
                <a:spcPct val="0"/>
              </a:spcBef>
              <a:buFontTx/>
              <a:buNone/>
              <a:tabLst>
                <a:tab pos="914400" algn="l"/>
              </a:tabLst>
            </a:pPr>
            <a:r>
              <a:rPr lang="en-US" b="1" dirty="0" smtClean="0">
                <a:latin typeface="Century Gothic" pitchFamily="34" charset="0"/>
                <a:cs typeface="Times New Roman" pitchFamily="18" charset="0"/>
              </a:rPr>
              <a:t> </a:t>
            </a:r>
            <a:endParaRPr lang="en-US" sz="2800" b="1" dirty="0" smtClean="0">
              <a:latin typeface="Century Gothic" pitchFamily="34" charset="0"/>
              <a:cs typeface="Times New Roman" pitchFamily="18" charset="0"/>
            </a:endParaRPr>
          </a:p>
          <a:p>
            <a:pPr marL="914400" indent="-447675">
              <a:spcBef>
                <a:spcPct val="0"/>
              </a:spcBef>
              <a:buFontTx/>
              <a:buNone/>
              <a:tabLst>
                <a:tab pos="914400" algn="l"/>
              </a:tabLst>
            </a:pPr>
            <a:r>
              <a:rPr lang="en-US" sz="2800" b="1" dirty="0" smtClean="0">
                <a:latin typeface="Century Gothic" pitchFamily="34" charset="0"/>
                <a:cs typeface="Times New Roman" pitchFamily="18" charset="0"/>
              </a:rPr>
              <a:t>Objective:</a:t>
            </a:r>
          </a:p>
          <a:p>
            <a:pPr marL="914400" indent="-447675">
              <a:spcBef>
                <a:spcPct val="0"/>
              </a:spcBef>
              <a:buClr>
                <a:schemeClr val="tx1"/>
              </a:buClr>
              <a:buFontTx/>
              <a:buAutoNum type="arabicPeriod"/>
              <a:tabLst>
                <a:tab pos="914400" algn="l"/>
              </a:tabLst>
            </a:pPr>
            <a:r>
              <a:rPr lang="en-US" sz="2800" b="1" dirty="0" smtClean="0">
                <a:latin typeface="Century Gothic" pitchFamily="34" charset="0"/>
                <a:cs typeface="Times New Roman" pitchFamily="18" charset="0"/>
              </a:rPr>
              <a:t>Measure and classify angles.</a:t>
            </a:r>
          </a:p>
          <a:p>
            <a:pPr marL="914400" indent="-447675">
              <a:spcBef>
                <a:spcPct val="0"/>
              </a:spcBef>
              <a:buClr>
                <a:schemeClr val="tx1"/>
              </a:buClr>
              <a:buFontTx/>
              <a:buAutoNum type="arabicPeriod"/>
              <a:tabLst>
                <a:tab pos="914400" algn="l"/>
              </a:tabLst>
            </a:pPr>
            <a:r>
              <a:rPr lang="en-US" sz="2800" b="1" dirty="0" smtClean="0">
                <a:latin typeface="Century Gothic" pitchFamily="34" charset="0"/>
                <a:cs typeface="Times New Roman" pitchFamily="18" charset="0"/>
              </a:rPr>
              <a:t>Identify and use congruent angles and the bisector of an angle.  </a:t>
            </a:r>
            <a:endParaRPr lang="en-US" sz="2800" b="1" dirty="0">
              <a:latin typeface="Century Gothic" pitchFamily="34" charset="0"/>
              <a:cs typeface="Times New Roman" pitchFamily="18" charset="0"/>
            </a:endParaRPr>
          </a:p>
          <a:p>
            <a:pPr marL="914400" indent="-447675">
              <a:spcBef>
                <a:spcPct val="0"/>
              </a:spcBef>
              <a:buClr>
                <a:schemeClr val="tx1"/>
              </a:buClr>
              <a:buFontTx/>
              <a:buNone/>
              <a:tabLst>
                <a:tab pos="914400" algn="l"/>
              </a:tabLst>
            </a:pPr>
            <a:endParaRPr lang="en-US" sz="2800" b="1" dirty="0" smtClean="0">
              <a:latin typeface="Century Gothic" pitchFamily="34" charset="0"/>
              <a:cs typeface="Times New Roman" pitchFamily="18" charset="0"/>
            </a:endParaRPr>
          </a:p>
          <a:p>
            <a:pPr marL="914400" indent="-447675">
              <a:spcBef>
                <a:spcPct val="0"/>
              </a:spcBef>
              <a:buClr>
                <a:schemeClr val="tx1"/>
              </a:buClr>
              <a:buFontTx/>
              <a:buNone/>
              <a:tabLst>
                <a:tab pos="914400" algn="l"/>
              </a:tabLst>
            </a:pPr>
            <a:r>
              <a:rPr lang="en-US" sz="2800" b="1" dirty="0" smtClean="0">
                <a:latin typeface="Century Gothic" pitchFamily="34" charset="0"/>
                <a:cs typeface="Times New Roman" pitchFamily="18" charset="0"/>
              </a:rPr>
              <a:t>Vocabulary: </a:t>
            </a:r>
          </a:p>
          <a:p>
            <a:pPr marL="912813" lvl="1" indent="-11113">
              <a:spcBef>
                <a:spcPct val="0"/>
              </a:spcBef>
              <a:buFontTx/>
              <a:buNone/>
              <a:tabLst>
                <a:tab pos="914400" algn="l"/>
              </a:tabLst>
            </a:pPr>
            <a:r>
              <a:rPr lang="en-US" b="1" dirty="0" smtClean="0">
                <a:latin typeface="Century Gothic" pitchFamily="34" charset="0"/>
                <a:cs typeface="Times New Roman" pitchFamily="18" charset="0"/>
              </a:rPr>
              <a:t>ray, opposite rays, angle side, vertex, interior, exterior, degree, right angle, acute angle, obtuse angle, angle bisector</a:t>
            </a:r>
            <a:endParaRPr lang="en-US" b="1" dirty="0">
              <a:latin typeface="Century Gothic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96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62000" y="1219200"/>
            <a:ext cx="76962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b="1"/>
              <a:t>ray: part of a line that consists of a point, called the initial point, and all points on a line that extend in one direction from the initial point.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33400" y="4572000"/>
            <a:ext cx="800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362200" y="4572000"/>
            <a:ext cx="396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33600" y="3992563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172200" y="39624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362200" y="4572000"/>
            <a:ext cx="6172200" cy="0"/>
          </a:xfrm>
          <a:prstGeom prst="line">
            <a:avLst/>
          </a:prstGeom>
          <a:noFill/>
          <a:ln w="57150">
            <a:solidFill>
              <a:srgbClr val="FF3E1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941978"/>
              </p:ext>
            </p:extLst>
          </p:nvPr>
        </p:nvGraphicFramePr>
        <p:xfrm>
          <a:off x="3876675" y="3416300"/>
          <a:ext cx="100965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2" name="Equation" r:id="rId3" imgW="241200" imgH="203040" progId="Equation.DSMT4">
                  <p:embed/>
                </p:oleObj>
              </mc:Choice>
              <mc:Fallback>
                <p:oleObj name="Equation" r:id="rId3" imgW="241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6675" y="3416300"/>
                        <a:ext cx="1009650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2441575" y="4267200"/>
            <a:ext cx="3373438" cy="1219200"/>
            <a:chOff x="1538" y="3408"/>
            <a:chExt cx="2125" cy="768"/>
          </a:xfrm>
        </p:grpSpPr>
        <p:grpSp>
          <p:nvGrpSpPr>
            <p:cNvPr id="11" name="Group 14"/>
            <p:cNvGrpSpPr>
              <a:grpSpLocks/>
            </p:cNvGrpSpPr>
            <p:nvPr/>
          </p:nvGrpSpPr>
          <p:grpSpPr bwMode="auto">
            <a:xfrm>
              <a:off x="1538" y="3648"/>
              <a:ext cx="2125" cy="528"/>
              <a:chOff x="1538" y="3648"/>
              <a:chExt cx="2125" cy="528"/>
            </a:xfrm>
          </p:grpSpPr>
          <p:sp>
            <p:nvSpPr>
              <p:cNvPr id="13" name="Text Box 11"/>
              <p:cNvSpPr txBox="1">
                <a:spLocks noChangeArrowheads="1"/>
              </p:cNvSpPr>
              <p:nvPr/>
            </p:nvSpPr>
            <p:spPr bwMode="auto">
              <a:xfrm>
                <a:off x="2160" y="3811"/>
                <a:ext cx="1503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entury Gothic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entury Gothic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entury Gothic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entury Gothic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entury Gothic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entury Gothic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entury Gothic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entury Gothic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entury Gothic" pitchFamily="34" charset="0"/>
                  </a:defRPr>
                </a:lvl9pPr>
              </a:lstStyle>
              <a:p>
                <a:pPr algn="ctr"/>
                <a:r>
                  <a:rPr lang="en-US" dirty="0"/>
                  <a:t>initial point</a:t>
                </a:r>
              </a:p>
            </p:txBody>
          </p:sp>
          <p:cxnSp>
            <p:nvCxnSpPr>
              <p:cNvPr id="15" name="AutoShape 13"/>
              <p:cNvCxnSpPr>
                <a:cxnSpLocks noChangeShapeType="1"/>
                <a:stCxn id="13" idx="1"/>
              </p:cNvCxnSpPr>
              <p:nvPr/>
            </p:nvCxnSpPr>
            <p:spPr bwMode="auto">
              <a:xfrm flipH="1" flipV="1">
                <a:off x="1538" y="3648"/>
                <a:ext cx="622" cy="346"/>
              </a:xfrm>
              <a:prstGeom prst="straightConnector1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V="1">
              <a:off x="2688" y="3408"/>
              <a:ext cx="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259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62000" y="1219200"/>
            <a:ext cx="76962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b="1"/>
              <a:t>ray: part of a line that consists of a point, called the initial point, and all points on a line that extend in one direction from the initial point.</a:t>
            </a:r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533400" y="4576762"/>
            <a:ext cx="800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2362200" y="4576762"/>
            <a:ext cx="396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133600" y="3997325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6172200" y="3967162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/>
              <a:t>B</a:t>
            </a:r>
          </a:p>
        </p:txBody>
      </p:sp>
      <p:graphicFrame>
        <p:nvGraphicFramePr>
          <p:cNvPr id="1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482292"/>
              </p:ext>
            </p:extLst>
          </p:nvPr>
        </p:nvGraphicFramePr>
        <p:xfrm>
          <a:off x="3875088" y="3421063"/>
          <a:ext cx="1011237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6" name="Equation" r:id="rId3" imgW="241200" imgH="203040" progId="Equation.DSMT4">
                  <p:embed/>
                </p:oleObj>
              </mc:Choice>
              <mc:Fallback>
                <p:oleObj name="Equation" r:id="rId3" imgW="241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088" y="3421063"/>
                        <a:ext cx="1011237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Line 15"/>
          <p:cNvSpPr>
            <a:spLocks noChangeShapeType="1"/>
          </p:cNvSpPr>
          <p:nvPr/>
        </p:nvSpPr>
        <p:spPr bwMode="auto">
          <a:xfrm>
            <a:off x="533400" y="4576762"/>
            <a:ext cx="5791200" cy="0"/>
          </a:xfrm>
          <a:prstGeom prst="line">
            <a:avLst/>
          </a:prstGeom>
          <a:noFill/>
          <a:ln w="57150">
            <a:solidFill>
              <a:srgbClr val="92D050"/>
            </a:solidFill>
            <a:round/>
            <a:headEnd type="triangl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1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1295400"/>
            <a:ext cx="8153400" cy="2800767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Tx/>
              <a:buNone/>
            </a:pPr>
            <a:r>
              <a:rPr lang="en-US" b="1" dirty="0" smtClean="0">
                <a:latin typeface="Century Gothic" pitchFamily="34" charset="0"/>
              </a:rPr>
              <a:t>Angle: </a:t>
            </a:r>
            <a:r>
              <a:rPr lang="en-US" b="1" dirty="0" smtClean="0">
                <a:latin typeface="Century Gothic" pitchFamily="34" charset="0"/>
                <a:cs typeface="Times New Roman" pitchFamily="18" charset="0"/>
              </a:rPr>
              <a:t>made from two different rays that have the same initial point.  The rays are the </a:t>
            </a:r>
            <a:r>
              <a:rPr lang="en-US" b="1" u="sng" dirty="0" smtClean="0">
                <a:solidFill>
                  <a:srgbClr val="008FDE"/>
                </a:solidFill>
                <a:latin typeface="Century Gothic" pitchFamily="34" charset="0"/>
                <a:cs typeface="Times New Roman" pitchFamily="18" charset="0"/>
              </a:rPr>
              <a:t>sides</a:t>
            </a:r>
            <a:r>
              <a:rPr lang="en-US" b="1" dirty="0" smtClean="0">
                <a:solidFill>
                  <a:srgbClr val="008FDE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entury Gothic" pitchFamily="34" charset="0"/>
                <a:cs typeface="Times New Roman" pitchFamily="18" charset="0"/>
              </a:rPr>
              <a:t>of the angle.  The initial point is the </a:t>
            </a:r>
            <a:r>
              <a:rPr lang="en-US" b="1" u="sng" dirty="0" smtClean="0">
                <a:solidFill>
                  <a:srgbClr val="008FDE"/>
                </a:solidFill>
                <a:latin typeface="Century Gothic" pitchFamily="34" charset="0"/>
                <a:cs typeface="Times New Roman" pitchFamily="18" charset="0"/>
              </a:rPr>
              <a:t>vertex</a:t>
            </a:r>
            <a:r>
              <a:rPr lang="en-US" b="1" dirty="0" smtClean="0">
                <a:solidFill>
                  <a:srgbClr val="008FDE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entury Gothic" pitchFamily="34" charset="0"/>
                <a:cs typeface="Times New Roman" pitchFamily="18" charset="0"/>
              </a:rPr>
              <a:t>of the angle.</a:t>
            </a:r>
            <a:r>
              <a:rPr lang="en-US" b="1" dirty="0" smtClean="0">
                <a:latin typeface="Century Gothic" pitchFamily="34" charset="0"/>
              </a:rPr>
              <a:t> </a:t>
            </a: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en-US" b="1" dirty="0" smtClean="0">
                <a:latin typeface="Century Gothic" pitchFamily="34" charset="0"/>
              </a:rPr>
              <a:t>                               	</a:t>
            </a:r>
          </a:p>
        </p:txBody>
      </p: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1463675" y="3810000"/>
            <a:ext cx="2514600" cy="1371600"/>
            <a:chOff x="2520" y="3060"/>
            <a:chExt cx="2340" cy="1440"/>
          </a:xfrm>
        </p:grpSpPr>
        <p:sp>
          <p:nvSpPr>
            <p:cNvPr id="11" name="Line 4"/>
            <p:cNvSpPr>
              <a:spLocks noChangeShapeType="1"/>
            </p:cNvSpPr>
            <p:nvPr/>
          </p:nvSpPr>
          <p:spPr bwMode="auto">
            <a:xfrm flipV="1">
              <a:off x="2520" y="3060"/>
              <a:ext cx="1260" cy="144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520" y="4500"/>
              <a:ext cx="23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939800" y="49180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1">
                <a:latin typeface="Times New Roman" pitchFamily="18" charset="0"/>
              </a:rPr>
              <a:t>X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755775" y="3927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1">
                <a:latin typeface="Times New Roman" pitchFamily="18" charset="0"/>
              </a:rPr>
              <a:t>Y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514600" y="52228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1">
                <a:latin typeface="Times New Roman" pitchFamily="18" charset="0"/>
              </a:rPr>
              <a:t>Z</a:t>
            </a:r>
          </a:p>
        </p:txBody>
      </p:sp>
      <p:sp>
        <p:nvSpPr>
          <p:cNvPr id="22" name="Oval 9"/>
          <p:cNvSpPr>
            <a:spLocks noChangeArrowheads="1"/>
          </p:cNvSpPr>
          <p:nvPr/>
        </p:nvSpPr>
        <p:spPr bwMode="auto">
          <a:xfrm>
            <a:off x="2682875" y="5137150"/>
            <a:ext cx="76200" cy="762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10"/>
          <p:cNvSpPr>
            <a:spLocks noChangeArrowheads="1"/>
          </p:cNvSpPr>
          <p:nvPr/>
        </p:nvSpPr>
        <p:spPr bwMode="auto">
          <a:xfrm>
            <a:off x="2225675" y="4321175"/>
            <a:ext cx="76200" cy="762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11"/>
          <p:cNvSpPr>
            <a:spLocks noChangeArrowheads="1"/>
          </p:cNvSpPr>
          <p:nvPr/>
        </p:nvSpPr>
        <p:spPr bwMode="auto">
          <a:xfrm>
            <a:off x="1425575" y="5095875"/>
            <a:ext cx="136525" cy="136525"/>
          </a:xfrm>
          <a:prstGeom prst="ellipse">
            <a:avLst/>
          </a:prstGeom>
          <a:solidFill>
            <a:srgbClr val="008FDE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3048000" y="4191000"/>
            <a:ext cx="811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1" dirty="0">
                <a:solidFill>
                  <a:srgbClr val="008FDE"/>
                </a:solidFill>
                <a:latin typeface="Times New Roman" pitchFamily="18" charset="0"/>
              </a:rPr>
              <a:t>sides</a:t>
            </a: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H="1" flipV="1">
            <a:off x="2590800" y="4160838"/>
            <a:ext cx="457200" cy="258762"/>
          </a:xfrm>
          <a:prstGeom prst="line">
            <a:avLst/>
          </a:prstGeom>
          <a:noFill/>
          <a:ln w="76200">
            <a:solidFill>
              <a:srgbClr val="008FDE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rot="19103983" flipH="1">
            <a:off x="3251200" y="4675188"/>
            <a:ext cx="312738" cy="354012"/>
          </a:xfrm>
          <a:prstGeom prst="line">
            <a:avLst/>
          </a:prstGeom>
          <a:noFill/>
          <a:ln w="76200">
            <a:solidFill>
              <a:srgbClr val="008FDE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298450" y="5562600"/>
            <a:ext cx="995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1" dirty="0">
                <a:solidFill>
                  <a:srgbClr val="008FDE"/>
                </a:solidFill>
                <a:latin typeface="Times New Roman" pitchFamily="18" charset="0"/>
              </a:rPr>
              <a:t>vertex</a:t>
            </a:r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 flipV="1">
            <a:off x="1012825" y="5272088"/>
            <a:ext cx="396875" cy="381000"/>
          </a:xfrm>
          <a:prstGeom prst="line">
            <a:avLst/>
          </a:prstGeom>
          <a:noFill/>
          <a:ln w="76200">
            <a:solidFill>
              <a:srgbClr val="008FDE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18"/>
          <p:cNvSpPr>
            <a:spLocks noChangeArrowheads="1"/>
          </p:cNvSpPr>
          <p:nvPr/>
        </p:nvSpPr>
        <p:spPr bwMode="auto">
          <a:xfrm>
            <a:off x="1787525" y="4724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b="1">
                <a:latin typeface="Times New Roman" pitchFamily="18" charset="0"/>
              </a:rPr>
              <a:t>1</a:t>
            </a:r>
          </a:p>
        </p:txBody>
      </p:sp>
      <p:sp>
        <p:nvSpPr>
          <p:cNvPr id="31" name="Rectangle 19"/>
          <p:cNvSpPr>
            <a:spLocks noChangeArrowheads="1"/>
          </p:cNvSpPr>
          <p:nvPr/>
        </p:nvSpPr>
        <p:spPr bwMode="auto">
          <a:xfrm>
            <a:off x="4419600" y="3657600"/>
            <a:ext cx="438453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  <a:sym typeface="MT Symbol" pitchFamily="82" charset="2"/>
              </a:rPr>
              <a:t>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YXZ or 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  <a:sym typeface="MT Symbol" pitchFamily="82" charset="2"/>
              </a:rPr>
              <a:t>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ZXY or 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  <a:sym typeface="MT Symbol" pitchFamily="82" charset="2"/>
              </a:rPr>
              <a:t>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X  </a:t>
            </a:r>
          </a:p>
        </p:txBody>
      </p:sp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5181600" y="4800600"/>
            <a:ext cx="7088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3200" b="1" dirty="0">
                <a:solidFill>
                  <a:srgbClr val="FF0000"/>
                </a:solidFill>
                <a:cs typeface="Times New Roman" pitchFamily="18" charset="0"/>
                <a:sym typeface="MT Symbol" pitchFamily="82" charset="2"/>
              </a:rPr>
              <a:t></a:t>
            </a:r>
            <a:r>
              <a:rPr lang="en-US" sz="3200" b="1" dirty="0">
                <a:solidFill>
                  <a:srgbClr val="FF0000"/>
                </a:solidFill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2898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7" grpId="0" animBg="1"/>
      <p:bldP spid="28" grpId="0"/>
      <p:bldP spid="29" grpId="0" animBg="1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1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91200" y="7029450"/>
            <a:ext cx="3657600" cy="182563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5334000" y="7361237"/>
            <a:ext cx="36576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Example 1</a:t>
            </a:r>
          </a:p>
        </p:txBody>
      </p:sp>
      <p:sp>
        <p:nvSpPr>
          <p:cNvPr id="22" name="Rectangle 783"/>
          <p:cNvSpPr>
            <a:spLocks noChangeArrowheads="1"/>
          </p:cNvSpPr>
          <p:nvPr/>
        </p:nvSpPr>
        <p:spPr bwMode="auto">
          <a:xfrm>
            <a:off x="755650" y="1928812"/>
            <a:ext cx="3968750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400" b="1">
                <a:solidFill>
                  <a:srgbClr val="E01B22"/>
                </a:solidFill>
                <a:ea typeface="Times New Roman" pitchFamily="18" charset="0"/>
                <a:cs typeface="Arial" charset="0"/>
              </a:rPr>
              <a:t>A.</a:t>
            </a:r>
            <a:r>
              <a:rPr lang="en-US" sz="2400" b="1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 Name all angles that have </a:t>
            </a:r>
            <a:r>
              <a:rPr lang="en-US" sz="2400" b="1" i="1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B</a:t>
            </a:r>
            <a:r>
              <a:rPr lang="en-US" sz="2400" b="1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 as a vertex.</a:t>
            </a:r>
          </a:p>
        </p:txBody>
      </p:sp>
      <p:grpSp>
        <p:nvGrpSpPr>
          <p:cNvPr id="23" name="Group 784"/>
          <p:cNvGrpSpPr>
            <a:grpSpLocks/>
          </p:cNvGrpSpPr>
          <p:nvPr/>
        </p:nvGrpSpPr>
        <p:grpSpPr bwMode="auto">
          <a:xfrm>
            <a:off x="381000" y="2789384"/>
            <a:ext cx="8229600" cy="493713"/>
            <a:chOff x="336" y="3301"/>
            <a:chExt cx="5184" cy="311"/>
          </a:xfrm>
        </p:grpSpPr>
        <p:sp>
          <p:nvSpPr>
            <p:cNvPr id="24" name="Rectangle 785"/>
            <p:cNvSpPr>
              <a:spLocks noChangeArrowheads="1"/>
            </p:cNvSpPr>
            <p:nvPr/>
          </p:nvSpPr>
          <p:spPr bwMode="auto">
            <a:xfrm>
              <a:off x="336" y="3301"/>
              <a:ext cx="5184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1712913" marR="0" lvl="0" indent="-1368425" defTabSz="914400" eaLnBrk="1" fontAlgn="auto" latinLnBrk="0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FFFFFF"/>
                </a:buClr>
                <a:buSzTx/>
                <a:buFontTx/>
                <a:buNone/>
                <a:tabLst>
                  <a:tab pos="1943100" algn="l"/>
                </a:tabLst>
                <a:defRPr/>
              </a:pPr>
              <a:r>
                <a:rPr kumimoji="0" lang="en-US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539D"/>
                  </a:solidFill>
                  <a:effectLst/>
                  <a:uLnTx/>
                  <a:uFillTx/>
                </a:rPr>
                <a:t>Answer:</a:t>
              </a:r>
              <a:r>
                <a:rPr kumimoji="0" lang="en-US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E01B22"/>
                  </a:solidFill>
                  <a:effectLst/>
                  <a:uLnTx/>
                  <a:uFillTx/>
                </a:rPr>
                <a:t> 	</a:t>
              </a:r>
            </a:p>
          </p:txBody>
        </p:sp>
        <p:pic>
          <p:nvPicPr>
            <p:cNvPr id="25" name="Picture 786" descr="GEO_3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378" r="35724" b="41815"/>
            <a:stretch>
              <a:fillRect/>
            </a:stretch>
          </p:blipFill>
          <p:spPr bwMode="auto">
            <a:xfrm>
              <a:off x="1452" y="3317"/>
              <a:ext cx="2086" cy="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6" name="Picture 787" descr="GEO01-04-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00237"/>
            <a:ext cx="2987675" cy="269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631677" y="35052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E01B22"/>
                </a:solidFill>
              </a:rPr>
              <a:t>B.</a:t>
            </a:r>
            <a:r>
              <a:rPr lang="en-US" sz="2400" b="1"/>
              <a:t> </a:t>
            </a:r>
            <a:r>
              <a:rPr lang="en-US" sz="2400" b="1">
                <a:solidFill>
                  <a:srgbClr val="00539D"/>
                </a:solidFill>
              </a:rPr>
              <a:t>Name the sides of </a:t>
            </a:r>
            <a:r>
              <a:rPr lang="en-US" sz="2400" b="1">
                <a:solidFill>
                  <a:srgbClr val="00539D"/>
                </a:solidFill>
                <a:sym typeface="Symbol" pitchFamily="18" charset="2"/>
              </a:rPr>
              <a:t>5.</a:t>
            </a:r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381000" y="3995737"/>
            <a:ext cx="8229600" cy="609600"/>
            <a:chOff x="336" y="2592"/>
            <a:chExt cx="5184" cy="384"/>
          </a:xfrm>
        </p:grpSpPr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36" y="2644"/>
              <a:ext cx="5184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1712913" indent="-1368425">
                <a:lnSpc>
                  <a:spcPct val="90000"/>
                </a:lnSpc>
                <a:spcBef>
                  <a:spcPct val="20000"/>
                </a:spcBef>
                <a:buClr>
                  <a:srgbClr val="FFFFFF"/>
                </a:buClr>
                <a:tabLst>
                  <a:tab pos="1943100" algn="l"/>
                </a:tabLst>
              </a:pPr>
              <a:r>
                <a:rPr lang="en-US" sz="2400" b="1" dirty="0">
                  <a:solidFill>
                    <a:srgbClr val="00539D"/>
                  </a:solidFill>
                </a:rPr>
                <a:t>Answer:</a:t>
              </a:r>
              <a:r>
                <a:rPr lang="en-US" sz="2400" b="1" dirty="0">
                  <a:solidFill>
                    <a:srgbClr val="E01B22"/>
                  </a:solidFill>
                </a:rPr>
                <a:t> 	</a:t>
              </a:r>
            </a:p>
          </p:txBody>
        </p:sp>
        <p:pic>
          <p:nvPicPr>
            <p:cNvPr id="16" name="Picture 16" descr="GEO_3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01" t="31796" r="59106" b="21602"/>
            <a:stretch>
              <a:fillRect/>
            </a:stretch>
          </p:blipFill>
          <p:spPr bwMode="auto">
            <a:xfrm>
              <a:off x="1449" y="2592"/>
              <a:ext cx="1623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630717" y="4724400"/>
            <a:ext cx="7727950" cy="449263"/>
            <a:chOff x="552" y="947"/>
            <a:chExt cx="4868" cy="283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552" y="947"/>
              <a:ext cx="4854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US" sz="2400" b="1">
                  <a:solidFill>
                    <a:srgbClr val="E01B22"/>
                  </a:solidFill>
                  <a:ea typeface="Times New Roman" pitchFamily="18" charset="0"/>
                  <a:cs typeface="Arial" charset="0"/>
                </a:rPr>
                <a:t>C.</a:t>
              </a:r>
            </a:p>
          </p:txBody>
        </p:sp>
        <p:pic>
          <p:nvPicPr>
            <p:cNvPr id="19" name="Picture 6" descr="GEO_3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5371"/>
            <a:stretch>
              <a:fillRect/>
            </a:stretch>
          </p:blipFill>
          <p:spPr bwMode="auto">
            <a:xfrm>
              <a:off x="827" y="964"/>
              <a:ext cx="4593" cy="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Picture 7" descr="GEO_3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19" r="17766" b="48889"/>
          <a:stretch>
            <a:fillRect/>
          </a:stretch>
        </p:blipFill>
        <p:spPr bwMode="auto">
          <a:xfrm>
            <a:off x="736157" y="5410200"/>
            <a:ext cx="5995987" cy="51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7405033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utoUpdateAnimBg="0" advAuto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676400"/>
            <a:ext cx="7696200" cy="4495800"/>
          </a:xfrm>
        </p:spPr>
        <p:txBody>
          <a:bodyPr>
            <a:normAutofit fontScale="92500" lnSpcReduction="10000"/>
          </a:bodyPr>
          <a:lstStyle/>
          <a:p>
            <a:pPr marL="3175" indent="-3175">
              <a:spcBef>
                <a:spcPct val="0"/>
              </a:spcBef>
              <a:spcAft>
                <a:spcPts val="2400"/>
              </a:spcAft>
              <a:buFontTx/>
              <a:buNone/>
              <a:tabLst>
                <a:tab pos="685800" algn="l"/>
              </a:tabLst>
            </a:pPr>
            <a:r>
              <a:rPr lang="en-US" b="1" dirty="0" smtClean="0">
                <a:latin typeface="Century Gothic" pitchFamily="34" charset="0"/>
              </a:rPr>
              <a:t>acute angle – </a:t>
            </a:r>
          </a:p>
          <a:p>
            <a:pPr marL="3175" indent="-3175">
              <a:spcBef>
                <a:spcPct val="0"/>
              </a:spcBef>
              <a:spcAft>
                <a:spcPts val="2400"/>
              </a:spcAft>
              <a:buFontTx/>
              <a:buNone/>
              <a:tabLst>
                <a:tab pos="685800" algn="l"/>
              </a:tabLst>
            </a:pPr>
            <a:endParaRPr lang="en-US" b="1" dirty="0" smtClean="0">
              <a:latin typeface="Century Gothic" pitchFamily="34" charset="0"/>
            </a:endParaRPr>
          </a:p>
          <a:p>
            <a:pPr marL="3175" indent="-3175">
              <a:spcBef>
                <a:spcPct val="0"/>
              </a:spcBef>
              <a:spcAft>
                <a:spcPts val="2400"/>
              </a:spcAft>
              <a:buFontTx/>
              <a:buNone/>
              <a:tabLst>
                <a:tab pos="685800" algn="l"/>
              </a:tabLst>
            </a:pPr>
            <a:r>
              <a:rPr lang="en-US" b="1" dirty="0" smtClean="0">
                <a:latin typeface="Century Gothic" pitchFamily="34" charset="0"/>
              </a:rPr>
              <a:t>right angle –</a:t>
            </a:r>
          </a:p>
          <a:p>
            <a:pPr marL="3175" indent="-3175">
              <a:spcBef>
                <a:spcPct val="0"/>
              </a:spcBef>
              <a:spcAft>
                <a:spcPts val="2400"/>
              </a:spcAft>
              <a:buFontTx/>
              <a:buNone/>
              <a:tabLst>
                <a:tab pos="685800" algn="l"/>
              </a:tabLst>
            </a:pPr>
            <a:endParaRPr lang="en-US" b="1" dirty="0" smtClean="0">
              <a:latin typeface="Century Gothic" pitchFamily="34" charset="0"/>
            </a:endParaRPr>
          </a:p>
          <a:p>
            <a:pPr marL="3175" indent="-3175">
              <a:spcBef>
                <a:spcPct val="0"/>
              </a:spcBef>
              <a:spcAft>
                <a:spcPts val="2400"/>
              </a:spcAft>
              <a:buFontTx/>
              <a:buNone/>
              <a:tabLst>
                <a:tab pos="685800" algn="l"/>
              </a:tabLst>
            </a:pPr>
            <a:r>
              <a:rPr lang="en-US" b="1" dirty="0" smtClean="0">
                <a:latin typeface="Century Gothic" pitchFamily="34" charset="0"/>
              </a:rPr>
              <a:t>obtuse angle – </a:t>
            </a:r>
          </a:p>
          <a:p>
            <a:pPr marL="3175" indent="-3175">
              <a:spcBef>
                <a:spcPct val="0"/>
              </a:spcBef>
              <a:spcAft>
                <a:spcPts val="2400"/>
              </a:spcAft>
              <a:buFontTx/>
              <a:buNone/>
              <a:tabLst>
                <a:tab pos="685800" algn="l"/>
              </a:tabLst>
            </a:pPr>
            <a:endParaRPr lang="en-US" b="1" dirty="0" smtClean="0">
              <a:latin typeface="Century Gothic" pitchFamily="34" charset="0"/>
            </a:endParaRPr>
          </a:p>
          <a:p>
            <a:pPr marL="3175" indent="-3175">
              <a:spcBef>
                <a:spcPct val="0"/>
              </a:spcBef>
              <a:spcAft>
                <a:spcPts val="2400"/>
              </a:spcAft>
              <a:buFontTx/>
              <a:buNone/>
              <a:tabLst>
                <a:tab pos="685800" algn="l"/>
              </a:tabLst>
            </a:pPr>
            <a:r>
              <a:rPr lang="en-US" b="1" dirty="0" smtClean="0">
                <a:latin typeface="Century Gothic" pitchFamily="34" charset="0"/>
              </a:rPr>
              <a:t>straight angle – </a:t>
            </a:r>
            <a:endParaRPr lang="en-US" b="1" dirty="0" smtClean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04800" y="914400"/>
            <a:ext cx="350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sz="3600" b="1" u="sng" dirty="0">
                <a:solidFill>
                  <a:schemeClr val="tx1"/>
                </a:solidFill>
                <a:cs typeface="Times New Roman" pitchFamily="18" charset="0"/>
              </a:rPr>
              <a:t>Classify Angles</a:t>
            </a:r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199" b="35214"/>
          <a:stretch/>
        </p:blipFill>
        <p:spPr bwMode="auto">
          <a:xfrm>
            <a:off x="4648200" y="1358773"/>
            <a:ext cx="1524000" cy="1166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046" y="2590800"/>
            <a:ext cx="1627554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3886200"/>
            <a:ext cx="1638300" cy="1145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392977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8"/>
  <p:tag name="SLIDEGUID" val="29FE642024C942B5AD6356E302A16DDF"/>
  <p:tag name="VALUES" val="Correct¤Incorrect¤Incorrect¤Incorrect"/>
  <p:tag name="TOTALRESPONSES" val="5"/>
  <p:tag name="SLICED" val="False"/>
  <p:tag name="RESPONSES" val="NA,1,5,4;1;4;2;2;"/>
  <p:tag name="CHARTSTRINGSTD" val="1 2 0 2"/>
  <p:tag name="CHARTSTRINGREV" val="2 0 2 1"/>
  <p:tag name="CHARTSTRINGSTDPER" val="0.2 0.4 0 0.4"/>
  <p:tag name="CHARTSTRINGREVPER" val="0.4 0 0.4 0.2"/>
  <p:tag name="QUESTIONALIAS" val="Example 5"/>
  <p:tag name="ANSWERSALIAS" val="A¤B¤C¤D"/>
  <p:tag name="RESPONSESGATHER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8"/>
  <p:tag name="SLIDEGUID" val="29FE642024C942B5AD6356E302A16DDF"/>
  <p:tag name="VALUES" val="Correct¤Incorrect¤Incorrect¤Incorrect"/>
  <p:tag name="TOTALRESPONSES" val="5"/>
  <p:tag name="SLICED" val="False"/>
  <p:tag name="RESPONSES" val="NA,1,5,4;1;4;2;2;"/>
  <p:tag name="CHARTSTRINGSTD" val="1 2 0 2"/>
  <p:tag name="CHARTSTRINGREV" val="2 0 2 1"/>
  <p:tag name="CHARTSTRINGSTDPER" val="0.2 0.4 0 0.4"/>
  <p:tag name="CHARTSTRINGREVPER" val="0.4 0 0.4 0.2"/>
  <p:tag name="QUESTIONALIAS" val="Example 5"/>
  <p:tag name="ANSWERSALIAS" val="A¤B¤C¤D"/>
  <p:tag name="RESPONSESGATHER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8"/>
  <p:tag name="SLIDEGUID" val="29FE642024C942B5AD6356E302A16DDF"/>
  <p:tag name="VALUES" val="Correct¤Incorrect¤Incorrect¤Incorrect"/>
  <p:tag name="TOTALRESPONSES" val="5"/>
  <p:tag name="SLICED" val="False"/>
  <p:tag name="RESPONSES" val="NA,1,5,4;1;4;2;2;"/>
  <p:tag name="CHARTSTRINGSTD" val="1 2 0 2"/>
  <p:tag name="CHARTSTRINGREV" val="2 0 2 1"/>
  <p:tag name="CHARTSTRINGSTDPER" val="0.2 0.4 0 0.4"/>
  <p:tag name="CHARTSTRINGREVPER" val="0.4 0 0.4 0.2"/>
  <p:tag name="QUESTIONALIAS" val="Example 5"/>
  <p:tag name="ANSWERSALIAS" val="A¤B¤C¤D"/>
  <p:tag name="RESPONSESGATHER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8"/>
  <p:tag name="SLIDEGUID" val="29FE642024C942B5AD6356E302A16DDF"/>
  <p:tag name="VALUES" val="Correct¤Incorrect¤Incorrect¤Incorrect"/>
  <p:tag name="TOTALRESPONSES" val="5"/>
  <p:tag name="SLICED" val="False"/>
  <p:tag name="RESPONSES" val="NA,1,5,4;1;4;2;2;"/>
  <p:tag name="CHARTSTRINGSTD" val="1 2 0 2"/>
  <p:tag name="CHARTSTRINGREV" val="2 0 2 1"/>
  <p:tag name="CHARTSTRINGSTDPER" val="0.2 0.4 0 0.4"/>
  <p:tag name="CHARTSTRINGREVPER" val="0.4 0 0.4 0.2"/>
  <p:tag name="QUESTIONALIAS" val="Example 5"/>
  <p:tag name="ANSWERSALIAS" val="A¤B¤C¤D"/>
  <p:tag name="RESPONSESGATHER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2264</TotalTime>
  <Words>605</Words>
  <Application>Microsoft Office PowerPoint</Application>
  <PresentationFormat>On-screen Show (4:3)</PresentationFormat>
  <Paragraphs>120</Paragraphs>
  <Slides>19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PowerPoint Presentation</vt:lpstr>
      <vt:lpstr>Example 5</vt:lpstr>
      <vt:lpstr>Example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5</vt:lpstr>
      <vt:lpstr>PowerPoint Presentation</vt:lpstr>
      <vt:lpstr>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00, 00</dc:creator>
  <cp:lastModifiedBy>00, 00</cp:lastModifiedBy>
  <cp:revision>118</cp:revision>
  <dcterms:created xsi:type="dcterms:W3CDTF">2014-08-12T18:30:18Z</dcterms:created>
  <dcterms:modified xsi:type="dcterms:W3CDTF">2017-08-29T22:30:12Z</dcterms:modified>
</cp:coreProperties>
</file>